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1EAADB00-59E1-4957-BBD8-5BA8E355B233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6AA9E025-8076-4E85-9477-5369C38AF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64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91AA0-5E5E-4BE3-84C0-F577916866C7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56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91AA0-5E5E-4BE3-84C0-F577916866C7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3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48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8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06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36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4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37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213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49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321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31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35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16/03/2026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60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ZoneTexte 42"/>
          <p:cNvSpPr txBox="1"/>
          <p:nvPr/>
        </p:nvSpPr>
        <p:spPr>
          <a:xfrm>
            <a:off x="1043608" y="822203"/>
            <a:ext cx="1438619" cy="2308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900" b="1">
                <a:solidFill>
                  <a:srgbClr val="4472C4"/>
                </a:solidFill>
              </a:defRPr>
            </a:lvl1pPr>
          </a:lstStyle>
          <a:p>
            <a:r>
              <a:rPr lang="fr-FR" dirty="0"/>
              <a:t>Directeur  </a:t>
            </a:r>
            <a:r>
              <a:rPr lang="fr-FR" dirty="0" smtClean="0">
                <a:solidFill>
                  <a:prstClr val="black"/>
                </a:solidFill>
              </a:rPr>
              <a:t>Louis CHARLET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120788" y="1948760"/>
            <a:ext cx="8849843" cy="126564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r-FR" sz="1200" b="1" dirty="0">
                <a:solidFill>
                  <a:srgbClr val="4472C4"/>
                </a:solidFill>
              </a:rPr>
              <a:t>MANAGEMENT de la DIRECTION</a:t>
            </a:r>
          </a:p>
        </p:txBody>
      </p:sp>
      <p:sp>
        <p:nvSpPr>
          <p:cNvPr id="46" name="Rectangle à coins arrondis 45"/>
          <p:cNvSpPr/>
          <p:nvPr/>
        </p:nvSpPr>
        <p:spPr>
          <a:xfrm>
            <a:off x="72687" y="3223714"/>
            <a:ext cx="9002138" cy="245322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r-FR" sz="1200" b="1" dirty="0" smtClean="0">
                <a:solidFill>
                  <a:srgbClr val="4472C4"/>
                </a:solidFill>
              </a:rPr>
              <a:t>REALISATION</a:t>
            </a:r>
          </a:p>
          <a:p>
            <a:endParaRPr lang="fr-FR" sz="1400" b="1" dirty="0">
              <a:solidFill>
                <a:srgbClr val="4472C4"/>
              </a:solidFill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72687" y="5765737"/>
            <a:ext cx="8974092" cy="91459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200" b="1" dirty="0">
                <a:solidFill>
                  <a:srgbClr val="4472C4"/>
                </a:solidFill>
              </a:rPr>
              <a:t>SUPPORT</a:t>
            </a:r>
            <a:endParaRPr lang="fr-FR" sz="1400" b="1" dirty="0">
              <a:solidFill>
                <a:srgbClr val="4472C4"/>
              </a:solidFill>
            </a:endParaRPr>
          </a:p>
          <a:p>
            <a:endParaRPr lang="fr-FR" sz="1400" b="1" dirty="0">
              <a:solidFill>
                <a:srgbClr val="4472C4"/>
              </a:solidFill>
            </a:endParaRPr>
          </a:p>
          <a:p>
            <a:endParaRPr lang="fr-FR" sz="1400" b="1" dirty="0">
              <a:solidFill>
                <a:srgbClr val="4472C4"/>
              </a:solidFill>
            </a:endParaRPr>
          </a:p>
          <a:p>
            <a:endParaRPr lang="fr-FR" sz="1400" b="1" dirty="0">
              <a:solidFill>
                <a:srgbClr val="4472C4"/>
              </a:solidFill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55376" y="2217611"/>
            <a:ext cx="2674409" cy="96949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Management Stratégique </a:t>
            </a:r>
            <a:endParaRPr lang="fr-FR" sz="600" b="1" cap="small" dirty="0">
              <a:solidFill>
                <a:prstClr val="black"/>
              </a:solidFill>
            </a:endParaRPr>
          </a:p>
          <a:p>
            <a:r>
              <a:rPr lang="fr-FR" sz="800" b="1" dirty="0" smtClean="0">
                <a:solidFill>
                  <a:srgbClr val="4472C4"/>
                </a:solidFill>
              </a:rPr>
              <a:t>Coordonnateur                 </a:t>
            </a:r>
            <a:r>
              <a:rPr lang="fr-FR" sz="800" b="1" dirty="0" smtClean="0">
                <a:solidFill>
                  <a:prstClr val="black"/>
                </a:solidFill>
              </a:rPr>
              <a:t>Pr </a:t>
            </a:r>
            <a:r>
              <a:rPr lang="fr-FR" sz="700" b="1" dirty="0" smtClean="0">
                <a:solidFill>
                  <a:prstClr val="black"/>
                </a:solidFill>
              </a:rPr>
              <a:t>Dominique </a:t>
            </a:r>
            <a:r>
              <a:rPr lang="fr-FR" sz="800" b="1" dirty="0" smtClean="0">
                <a:solidFill>
                  <a:prstClr val="black"/>
                </a:solidFill>
              </a:rPr>
              <a:t>GUERROT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1-3</a:t>
            </a:r>
            <a:endParaRPr lang="fr-FR" sz="800" b="1" dirty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Coordonnateur adjoint </a:t>
            </a:r>
            <a:r>
              <a:rPr lang="fr-FR" sz="800" dirty="0">
                <a:solidFill>
                  <a:srgbClr val="4472C4"/>
                </a:solidFill>
              </a:rPr>
              <a:t> </a:t>
            </a:r>
            <a:r>
              <a:rPr lang="fr-FR" sz="800" b="1" dirty="0" smtClean="0">
                <a:solidFill>
                  <a:prstClr val="black"/>
                </a:solidFill>
              </a:rPr>
              <a:t>Pr </a:t>
            </a:r>
            <a:r>
              <a:rPr lang="fr-FR" sz="700" b="1" dirty="0" smtClean="0">
                <a:solidFill>
                  <a:prstClr val="black"/>
                </a:solidFill>
              </a:rPr>
              <a:t>Jérémy</a:t>
            </a:r>
            <a:r>
              <a:rPr lang="fr-FR" sz="800" b="1" dirty="0" smtClean="0">
                <a:solidFill>
                  <a:prstClr val="black"/>
                </a:solidFill>
              </a:rPr>
              <a:t> </a:t>
            </a:r>
            <a:r>
              <a:rPr lang="fr-FR" sz="800" b="1" dirty="0">
                <a:solidFill>
                  <a:prstClr val="black"/>
                </a:solidFill>
              </a:rPr>
              <a:t>BELLIEN 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3-5</a:t>
            </a:r>
            <a:endParaRPr lang="fr-FR" sz="800" b="1" dirty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Médecins délégués         </a:t>
            </a:r>
            <a:r>
              <a:rPr lang="fr-FR" sz="800" b="1" dirty="0" smtClean="0">
                <a:solidFill>
                  <a:prstClr val="black"/>
                </a:solidFill>
              </a:rPr>
              <a:t>Pr </a:t>
            </a:r>
            <a:r>
              <a:rPr lang="fr-FR" sz="700" b="1" dirty="0">
                <a:solidFill>
                  <a:prstClr val="black"/>
                </a:solidFill>
              </a:rPr>
              <a:t>Marie-Pierre</a:t>
            </a:r>
            <a:r>
              <a:rPr lang="fr-FR" sz="800" b="1" dirty="0">
                <a:solidFill>
                  <a:prstClr val="black"/>
                </a:solidFill>
              </a:rPr>
              <a:t> </a:t>
            </a:r>
            <a:r>
              <a:rPr lang="fr-FR" sz="800" b="1" dirty="0" smtClean="0">
                <a:solidFill>
                  <a:prstClr val="black"/>
                </a:solidFill>
              </a:rPr>
              <a:t>TAVOLACCI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1</a:t>
            </a:r>
            <a:endParaRPr lang="fr-FR" sz="800" b="1" dirty="0" smtClean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prstClr val="black"/>
                </a:solidFill>
              </a:rPr>
              <a:t>	 </a:t>
            </a:r>
            <a:r>
              <a:rPr lang="fr-FR" sz="800" b="1" dirty="0" smtClean="0">
                <a:solidFill>
                  <a:prstClr val="black"/>
                </a:solidFill>
              </a:rPr>
              <a:t>   </a:t>
            </a:r>
            <a:r>
              <a:rPr lang="fr-FR" sz="700" b="1" dirty="0" smtClean="0">
                <a:solidFill>
                  <a:prstClr val="black"/>
                </a:solidFill>
              </a:rPr>
              <a:t>Dr Audrey </a:t>
            </a:r>
            <a:r>
              <a:rPr lang="fr-FR" sz="800" b="1" dirty="0" smtClean="0">
                <a:solidFill>
                  <a:prstClr val="black"/>
                </a:solidFill>
              </a:rPr>
              <a:t>DUMONT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1-5</a:t>
            </a:r>
            <a:endParaRPr lang="fr-FR" sz="700" b="1" dirty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Biologiste délégué          </a:t>
            </a:r>
            <a:r>
              <a:rPr lang="fr-FR" sz="800" b="1" dirty="0" smtClean="0">
                <a:solidFill>
                  <a:prstClr val="black"/>
                </a:solidFill>
              </a:rPr>
              <a:t>Dr </a:t>
            </a:r>
            <a:r>
              <a:rPr lang="fr-FR" sz="700" b="1" dirty="0" smtClean="0">
                <a:solidFill>
                  <a:prstClr val="black"/>
                </a:solidFill>
              </a:rPr>
              <a:t>Muriel</a:t>
            </a:r>
            <a:r>
              <a:rPr lang="fr-FR" sz="800" b="1" dirty="0" smtClean="0">
                <a:solidFill>
                  <a:prstClr val="black"/>
                </a:solidFill>
              </a:rPr>
              <a:t> QUILLARD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3-5</a:t>
            </a:r>
            <a:endParaRPr lang="fr-FR" sz="800" b="1" baseline="30000" dirty="0">
              <a:solidFill>
                <a:srgbClr val="4472C4"/>
              </a:solidFill>
            </a:endParaRPr>
          </a:p>
          <a:p>
            <a:endParaRPr lang="fr-FR" sz="800" b="1" dirty="0">
              <a:solidFill>
                <a:prstClr val="black"/>
              </a:solidFill>
            </a:endParaRPr>
          </a:p>
        </p:txBody>
      </p:sp>
      <p:sp>
        <p:nvSpPr>
          <p:cNvPr id="50" name="ZoneTexte 49"/>
          <p:cNvSpPr txBox="1">
            <a:spLocks noChangeAspect="1"/>
          </p:cNvSpPr>
          <p:nvPr/>
        </p:nvSpPr>
        <p:spPr>
          <a:xfrm>
            <a:off x="3419872" y="2417666"/>
            <a:ext cx="2197951" cy="55399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Communication</a:t>
            </a:r>
          </a:p>
          <a:p>
            <a:pPr algn="ctr"/>
            <a:endParaRPr lang="fr-FR" sz="600" b="1" cap="small" dirty="0">
              <a:solidFill>
                <a:prstClr val="black"/>
              </a:solidFill>
            </a:endParaRPr>
          </a:p>
          <a:p>
            <a:pPr algn="ctr"/>
            <a:r>
              <a:rPr lang="fr-FR" sz="800" b="1" dirty="0">
                <a:solidFill>
                  <a:srgbClr val="4472C4"/>
                </a:solidFill>
              </a:rPr>
              <a:t>Référente  </a:t>
            </a:r>
            <a:r>
              <a:rPr lang="fr-FR" sz="800" dirty="0">
                <a:solidFill>
                  <a:srgbClr val="4472C4"/>
                </a:solidFill>
              </a:rPr>
              <a:t> </a:t>
            </a:r>
            <a:r>
              <a:rPr lang="fr-FR" sz="800" b="1" dirty="0">
                <a:solidFill>
                  <a:prstClr val="black"/>
                </a:solidFill>
              </a:rPr>
              <a:t>Dr </a:t>
            </a:r>
            <a:r>
              <a:rPr lang="fr-FR" sz="800" b="1" dirty="0" smtClean="0">
                <a:solidFill>
                  <a:prstClr val="black"/>
                </a:solidFill>
              </a:rPr>
              <a:t>Audrey DUMONT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1-5</a:t>
            </a:r>
            <a:endParaRPr lang="fr-FR" sz="800" b="1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6107910" y="2276906"/>
            <a:ext cx="2592288" cy="55399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Management de la Qualité et des risques</a:t>
            </a:r>
          </a:p>
          <a:p>
            <a:pPr algn="ctr"/>
            <a:endParaRPr lang="fr-FR" sz="600" b="1" dirty="0">
              <a:solidFill>
                <a:srgbClr val="4472C4"/>
              </a:solidFill>
            </a:endParaRPr>
          </a:p>
          <a:p>
            <a:pPr algn="ctr"/>
            <a:r>
              <a:rPr lang="fr-FR" sz="800" b="1" dirty="0">
                <a:solidFill>
                  <a:srgbClr val="4472C4"/>
                </a:solidFill>
              </a:rPr>
              <a:t>Coordinatrice qualité et </a:t>
            </a:r>
            <a:r>
              <a:rPr lang="fr-FR" sz="800" b="1" dirty="0" smtClean="0">
                <a:solidFill>
                  <a:srgbClr val="4472C4"/>
                </a:solidFill>
              </a:rPr>
              <a:t>risques : </a:t>
            </a:r>
            <a:r>
              <a:rPr lang="fr-FR" sz="800" b="1" dirty="0" smtClean="0">
                <a:solidFill>
                  <a:prstClr val="black"/>
                </a:solidFill>
              </a:rPr>
              <a:t>Asma OUCHOUAL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1</a:t>
            </a:r>
            <a:endParaRPr lang="fr-FR" sz="700" b="1" dirty="0">
              <a:solidFill>
                <a:prstClr val="black"/>
              </a:solidFill>
            </a:endParaRPr>
          </a:p>
          <a:p>
            <a:pPr algn="ctr"/>
            <a:endParaRPr lang="fr-FR" sz="800" b="1" dirty="0">
              <a:solidFill>
                <a:prstClr val="black"/>
              </a:solidFill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170159" y="5837137"/>
            <a:ext cx="303456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Ressources Humaines et </a:t>
            </a:r>
            <a:r>
              <a:rPr lang="fr-FR" sz="800" b="1" cap="small" dirty="0" smtClean="0">
                <a:solidFill>
                  <a:prstClr val="black"/>
                </a:solidFill>
              </a:rPr>
              <a:t>Formation</a:t>
            </a: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r>
              <a:rPr lang="fr-FR" sz="800" b="1" dirty="0" smtClean="0">
                <a:solidFill>
                  <a:srgbClr val="4472C4"/>
                </a:solidFill>
              </a:rPr>
              <a:t>Coordonnateur :  </a:t>
            </a:r>
            <a:r>
              <a:rPr lang="fr-FR" sz="800" b="1" dirty="0">
                <a:solidFill>
                  <a:prstClr val="black"/>
                </a:solidFill>
              </a:rPr>
              <a:t>Pr. Dominique </a:t>
            </a:r>
            <a:r>
              <a:rPr lang="fr-FR" sz="800" b="1" dirty="0" smtClean="0">
                <a:solidFill>
                  <a:prstClr val="black"/>
                </a:solidFill>
              </a:rPr>
              <a:t>GUERROT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1-3</a:t>
            </a:r>
            <a:endParaRPr lang="fr-FR" sz="800" b="1" baseline="30000" dirty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Cadre Supérieur  de </a:t>
            </a:r>
            <a:r>
              <a:rPr lang="fr-FR" sz="800" b="1" dirty="0" smtClean="0">
                <a:solidFill>
                  <a:srgbClr val="4472C4"/>
                </a:solidFill>
              </a:rPr>
              <a:t>Santé :   </a:t>
            </a:r>
            <a:r>
              <a:rPr lang="fr-FR" sz="800" dirty="0" smtClean="0">
                <a:solidFill>
                  <a:prstClr val="black"/>
                </a:solidFill>
              </a:rPr>
              <a:t> </a:t>
            </a:r>
            <a:r>
              <a:rPr lang="fr-FR" sz="800" b="1" dirty="0" smtClean="0">
                <a:solidFill>
                  <a:prstClr val="black"/>
                </a:solidFill>
              </a:rPr>
              <a:t>F.BERGEOT</a:t>
            </a:r>
            <a:r>
              <a:rPr lang="fr-FR" sz="800" b="1" baseline="30000" dirty="0">
                <a:solidFill>
                  <a:srgbClr val="4472C4"/>
                </a:solidFill>
              </a:rPr>
              <a:t>1</a:t>
            </a:r>
            <a:endParaRPr lang="fr-FR" sz="800" b="1" dirty="0" smtClean="0">
              <a:solidFill>
                <a:prstClr val="black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3302192" y="5855325"/>
            <a:ext cx="2570706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Système d’Information</a:t>
            </a: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r>
              <a:rPr lang="fr-FR" sz="800" b="1" dirty="0" smtClean="0">
                <a:solidFill>
                  <a:srgbClr val="4472C4"/>
                </a:solidFill>
              </a:rPr>
              <a:t>                    Référent : </a:t>
            </a:r>
            <a:r>
              <a:rPr lang="fr-FR" sz="800" b="1" dirty="0" smtClean="0">
                <a:solidFill>
                  <a:prstClr val="black"/>
                </a:solidFill>
              </a:rPr>
              <a:t>Asma OUCHOUAL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1</a:t>
            </a:r>
            <a:endParaRPr lang="fr-FR" sz="800" b="1" dirty="0" smtClean="0">
              <a:solidFill>
                <a:prstClr val="black"/>
              </a:solidFill>
            </a:endParaRPr>
          </a:p>
          <a:p>
            <a:endParaRPr lang="fr-FR" sz="800" b="1" dirty="0">
              <a:solidFill>
                <a:prstClr val="black"/>
              </a:solidFill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5984793" y="5874209"/>
            <a:ext cx="2985838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Gestion de l’environnement et de l’infrastructure </a:t>
            </a: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pPr algn="ctr"/>
            <a:r>
              <a:rPr lang="fr-FR" sz="800" b="1" dirty="0" smtClean="0">
                <a:solidFill>
                  <a:srgbClr val="4472C4"/>
                </a:solidFill>
              </a:rPr>
              <a:t>Référent :  </a:t>
            </a:r>
            <a:r>
              <a:rPr lang="fr-FR" sz="800" b="1" dirty="0" smtClean="0">
                <a:solidFill>
                  <a:prstClr val="black"/>
                </a:solidFill>
              </a:rPr>
              <a:t>Laurent MARTIN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1/</a:t>
            </a:r>
            <a:r>
              <a:rPr lang="fr-FR" sz="800" b="1" dirty="0">
                <a:solidFill>
                  <a:prstClr val="black"/>
                </a:solidFill>
              </a:rPr>
              <a:t> </a:t>
            </a:r>
            <a:r>
              <a:rPr lang="fr-FR" sz="800" b="1" dirty="0" smtClean="0">
                <a:solidFill>
                  <a:prstClr val="black"/>
                </a:solidFill>
              </a:rPr>
              <a:t>F. BERGEOT</a:t>
            </a:r>
            <a:r>
              <a:rPr lang="fr-FR" sz="800" b="1" baseline="30000" dirty="0">
                <a:solidFill>
                  <a:srgbClr val="4472C4"/>
                </a:solidFill>
              </a:rPr>
              <a:t>1</a:t>
            </a:r>
            <a:endParaRPr lang="fr-FR" sz="800" b="1" dirty="0" smtClean="0">
              <a:solidFill>
                <a:prstClr val="black"/>
              </a:solidFill>
            </a:endParaRPr>
          </a:p>
          <a:p>
            <a:pPr algn="ctr"/>
            <a:endParaRPr lang="fr-FR" sz="800" b="1" dirty="0" smtClean="0">
              <a:solidFill>
                <a:prstClr val="black"/>
              </a:solidFill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370389" y="3657314"/>
            <a:ext cx="4223676" cy="185178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900" b="1" cap="small" dirty="0" smtClean="0">
                <a:solidFill>
                  <a:prstClr val="black"/>
                </a:solidFill>
              </a:rPr>
              <a:t>Investigation clinique </a:t>
            </a:r>
            <a:endParaRPr lang="fr-FR" sz="900" b="1" cap="small" dirty="0">
              <a:solidFill>
                <a:prstClr val="black"/>
              </a:solidFill>
            </a:endParaRPr>
          </a:p>
          <a:p>
            <a:pPr algn="ctr"/>
            <a:endParaRPr lang="fr-FR" sz="1000" b="1" cap="small" dirty="0" smtClean="0">
              <a:solidFill>
                <a:prstClr val="black"/>
              </a:solidFill>
            </a:endParaRPr>
          </a:p>
          <a:p>
            <a:r>
              <a:rPr lang="fr-FR" sz="900" b="1" dirty="0" smtClean="0">
                <a:solidFill>
                  <a:srgbClr val="4472C4"/>
                </a:solidFill>
              </a:rPr>
              <a:t>Médecins 	                    </a:t>
            </a:r>
            <a:r>
              <a:rPr lang="fr-FR" sz="900" b="1" dirty="0" smtClean="0">
                <a:solidFill>
                  <a:prstClr val="black"/>
                </a:solidFill>
              </a:rPr>
              <a:t>Pr Marie-Pierre TAVOLACCI</a:t>
            </a:r>
            <a:r>
              <a:rPr lang="fr-FR" sz="900" b="1" baseline="30000" dirty="0">
                <a:solidFill>
                  <a:prstClr val="black"/>
                </a:solidFill>
              </a:rPr>
              <a:t>1</a:t>
            </a:r>
            <a:endParaRPr lang="fr-FR" sz="900" b="1" dirty="0" smtClean="0">
              <a:solidFill>
                <a:prstClr val="black"/>
              </a:solidFill>
            </a:endParaRPr>
          </a:p>
          <a:p>
            <a:r>
              <a:rPr lang="fr-FR" sz="900" b="1" dirty="0" smtClean="0">
                <a:solidFill>
                  <a:prstClr val="black"/>
                </a:solidFill>
              </a:rPr>
              <a:t>	                    Dr Audrey DUMONT</a:t>
            </a:r>
            <a:r>
              <a:rPr lang="fr-FR" sz="900" b="1" baseline="30000" dirty="0">
                <a:solidFill>
                  <a:prstClr val="black"/>
                </a:solidFill>
              </a:rPr>
              <a:t> 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1-5</a:t>
            </a:r>
            <a:endParaRPr lang="fr-FR" sz="900" b="1" dirty="0" smtClean="0">
              <a:solidFill>
                <a:prstClr val="black"/>
              </a:solidFill>
            </a:endParaRPr>
          </a:p>
          <a:p>
            <a:r>
              <a:rPr lang="fr-FR" sz="900" b="1" dirty="0">
                <a:solidFill>
                  <a:prstClr val="black"/>
                </a:solidFill>
              </a:rPr>
              <a:t>	 </a:t>
            </a:r>
            <a:r>
              <a:rPr lang="fr-FR" sz="900" b="1" dirty="0" smtClean="0">
                <a:solidFill>
                  <a:prstClr val="black"/>
                </a:solidFill>
              </a:rPr>
              <a:t>                   Dr Dorian NEZAM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1</a:t>
            </a:r>
          </a:p>
          <a:p>
            <a:endParaRPr lang="fr-FR" sz="900" b="1" dirty="0" smtClean="0">
              <a:solidFill>
                <a:srgbClr val="4472C4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chemeClr val="accent1">
                    <a:lumMod val="75000"/>
                  </a:schemeClr>
                </a:solidFill>
              </a:rPr>
              <a:t>Assistants MG                                       </a:t>
            </a:r>
            <a:r>
              <a:rPr lang="fr-FR" sz="900" b="1" dirty="0">
                <a:solidFill>
                  <a:prstClr val="black"/>
                </a:solidFill>
              </a:rPr>
              <a:t>Dr Justin </a:t>
            </a:r>
            <a:r>
              <a:rPr lang="fr-FR" sz="900" b="1" dirty="0" smtClean="0">
                <a:solidFill>
                  <a:prstClr val="black"/>
                </a:solidFill>
              </a:rPr>
              <a:t>DESCHAMPS</a:t>
            </a:r>
            <a:r>
              <a:rPr lang="fr-FR" sz="900" b="1" baseline="30000" dirty="0">
                <a:solidFill>
                  <a:prstClr val="black"/>
                </a:solidFill>
              </a:rPr>
              <a:t> 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2- </a:t>
            </a:r>
            <a:r>
              <a:rPr lang="fr-FR" sz="900" b="1" dirty="0">
                <a:solidFill>
                  <a:prstClr val="black"/>
                </a:solidFill>
              </a:rPr>
              <a:t>Dr Nathan </a:t>
            </a:r>
            <a:r>
              <a:rPr lang="fr-FR" sz="900" b="1" dirty="0" smtClean="0">
                <a:solidFill>
                  <a:prstClr val="black"/>
                </a:solidFill>
              </a:rPr>
              <a:t>BERNARD </a:t>
            </a:r>
            <a:r>
              <a:rPr lang="fr-FR" sz="900" b="1" baseline="30000" dirty="0">
                <a:solidFill>
                  <a:prstClr val="black"/>
                </a:solidFill>
              </a:rPr>
              <a:t>2</a:t>
            </a:r>
            <a:endParaRPr lang="fr-FR" sz="9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 </a:t>
            </a:r>
          </a:p>
          <a:p>
            <a:pPr>
              <a:defRPr/>
            </a:pPr>
            <a:r>
              <a:rPr lang="fr-FR" sz="900" b="1" dirty="0" smtClean="0">
                <a:solidFill>
                  <a:srgbClr val="4472C4"/>
                </a:solidFill>
              </a:rPr>
              <a:t>Infirmiers </a:t>
            </a:r>
            <a:r>
              <a:rPr lang="fr-FR" sz="900" b="1" dirty="0">
                <a:solidFill>
                  <a:srgbClr val="4472C4"/>
                </a:solidFill>
              </a:rPr>
              <a:t>de recherche clinique     </a:t>
            </a:r>
            <a:r>
              <a:rPr lang="fr-FR" sz="900" b="1" dirty="0" smtClean="0">
                <a:solidFill>
                  <a:srgbClr val="4472C4"/>
                </a:solidFill>
              </a:rPr>
              <a:t>   </a:t>
            </a:r>
            <a:r>
              <a:rPr lang="fr-FR" sz="900" b="1" dirty="0" smtClean="0">
                <a:solidFill>
                  <a:prstClr val="black"/>
                </a:solidFill>
              </a:rPr>
              <a:t>Laurent MARTIN</a:t>
            </a:r>
            <a:r>
              <a:rPr lang="fr-FR" sz="900" b="1" baseline="30000" dirty="0">
                <a:solidFill>
                  <a:prstClr val="black"/>
                </a:solidFill>
              </a:rPr>
              <a:t>1</a:t>
            </a:r>
            <a:r>
              <a:rPr lang="fr-FR" sz="900" b="1" dirty="0" smtClean="0">
                <a:solidFill>
                  <a:prstClr val="black"/>
                </a:solidFill>
              </a:rPr>
              <a:t>  </a:t>
            </a:r>
            <a:endParaRPr lang="fr-FR" sz="9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prstClr val="black"/>
                </a:solidFill>
              </a:rPr>
              <a:t>	                               Hélène RENAUX</a:t>
            </a:r>
            <a:r>
              <a:rPr lang="fr-FR" sz="900" b="1" baseline="30000" dirty="0">
                <a:solidFill>
                  <a:prstClr val="black"/>
                </a:solidFill>
              </a:rPr>
              <a:t>1</a:t>
            </a:r>
            <a:endParaRPr lang="fr-FR" sz="9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rgbClr val="4472C4"/>
                </a:solidFill>
              </a:rPr>
              <a:t>Aide soignante –TEC                            </a:t>
            </a:r>
            <a:r>
              <a:rPr lang="fr-FR" sz="900" b="1" dirty="0" smtClean="0">
                <a:solidFill>
                  <a:srgbClr val="4472C4"/>
                </a:solidFill>
              </a:rPr>
              <a:t> </a:t>
            </a:r>
            <a:r>
              <a:rPr lang="fr-FR" sz="900" b="1" dirty="0" smtClean="0">
                <a:solidFill>
                  <a:prstClr val="black"/>
                </a:solidFill>
              </a:rPr>
              <a:t>Carine DANIEL</a:t>
            </a:r>
            <a:r>
              <a:rPr lang="fr-FR" sz="900" b="1" baseline="30000" dirty="0">
                <a:solidFill>
                  <a:prstClr val="black"/>
                </a:solidFill>
              </a:rPr>
              <a:t>1</a:t>
            </a:r>
            <a:endParaRPr lang="fr-FR" sz="9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rgbClr val="4472C4"/>
                </a:solidFill>
              </a:rPr>
              <a:t>Coordonnateurs </a:t>
            </a:r>
            <a:r>
              <a:rPr lang="fr-FR" sz="900" b="1" dirty="0">
                <a:solidFill>
                  <a:srgbClr val="4472C4"/>
                </a:solidFill>
              </a:rPr>
              <a:t>d’essais cliniques   </a:t>
            </a:r>
            <a:r>
              <a:rPr lang="fr-FR" sz="900" b="1" dirty="0" smtClean="0">
                <a:solidFill>
                  <a:prstClr val="black"/>
                </a:solidFill>
              </a:rPr>
              <a:t>Mourad </a:t>
            </a:r>
            <a:r>
              <a:rPr lang="fr-FR" sz="900" b="1" dirty="0">
                <a:solidFill>
                  <a:prstClr val="black"/>
                </a:solidFill>
              </a:rPr>
              <a:t>AGOULI </a:t>
            </a:r>
            <a:r>
              <a:rPr lang="fr-FR" sz="900" b="1" baseline="30000" dirty="0">
                <a:solidFill>
                  <a:prstClr val="black"/>
                </a:solidFill>
              </a:rPr>
              <a:t>1</a:t>
            </a:r>
            <a:r>
              <a:rPr lang="fr-FR" sz="900" b="1" dirty="0" smtClean="0">
                <a:solidFill>
                  <a:prstClr val="black"/>
                </a:solidFill>
              </a:rPr>
              <a:t>  	</a:t>
            </a:r>
          </a:p>
          <a:p>
            <a:pPr>
              <a:defRPr/>
            </a:pPr>
            <a:endParaRPr lang="fr-FR" sz="800" b="1" baseline="30000" dirty="0">
              <a:solidFill>
                <a:prstClr val="black"/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947340" y="6674209"/>
            <a:ext cx="22429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1</a:t>
            </a:r>
            <a:r>
              <a:rPr lang="fr-FR" sz="500" i="1" dirty="0">
                <a:solidFill>
                  <a:prstClr val="black"/>
                </a:solidFill>
              </a:rPr>
              <a:t>: </a:t>
            </a:r>
            <a:r>
              <a:rPr lang="fr-FR" sz="500" i="1" dirty="0" smtClean="0">
                <a:solidFill>
                  <a:prstClr val="black"/>
                </a:solidFill>
              </a:rPr>
              <a:t>Pôle de Santé </a:t>
            </a:r>
            <a:r>
              <a:rPr lang="fr-FR" sz="500" i="1" dirty="0">
                <a:solidFill>
                  <a:prstClr val="black"/>
                </a:solidFill>
              </a:rPr>
              <a:t>Publique, Evaluation et Support Médical (SPESM</a:t>
            </a:r>
            <a:r>
              <a:rPr lang="fr-FR" sz="500" i="1" dirty="0" smtClean="0">
                <a:solidFill>
                  <a:prstClr val="black"/>
                </a:solidFill>
              </a:rPr>
              <a:t>)</a:t>
            </a:r>
          </a:p>
          <a:p>
            <a:r>
              <a:rPr lang="fr-FR" sz="500" i="1" baseline="30000" dirty="0" smtClean="0">
                <a:solidFill>
                  <a:prstClr val="black"/>
                </a:solidFill>
              </a:rPr>
              <a:t>5 : </a:t>
            </a:r>
            <a:r>
              <a:rPr lang="fr-FR" sz="500" i="1" dirty="0" smtClean="0">
                <a:solidFill>
                  <a:prstClr val="black"/>
                </a:solidFill>
              </a:rPr>
              <a:t>Pôle </a:t>
            </a:r>
            <a:r>
              <a:rPr lang="fr-FR" sz="500" i="1" dirty="0">
                <a:solidFill>
                  <a:prstClr val="black"/>
                </a:solidFill>
              </a:rPr>
              <a:t>de Biologie B2P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4751505" y="6539271"/>
            <a:ext cx="41059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i="1" dirty="0">
                <a:solidFill>
                  <a:prstClr val="black"/>
                </a:solidFill>
              </a:rPr>
              <a:t>Organigramme CIC-CRB 1404 – </a:t>
            </a:r>
            <a:r>
              <a:rPr lang="fr-FR" sz="800" i="1" dirty="0" smtClean="0">
                <a:solidFill>
                  <a:prstClr val="black"/>
                </a:solidFill>
              </a:rPr>
              <a:t>10/03/2026</a:t>
            </a:r>
            <a:endParaRPr lang="fr-FR" sz="800" dirty="0">
              <a:solidFill>
                <a:prstClr val="black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3447458" y="805783"/>
            <a:ext cx="2224549" cy="2308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900" b="1">
                <a:solidFill>
                  <a:srgbClr val="4472C4"/>
                </a:solidFill>
              </a:defRPr>
            </a:lvl1pPr>
          </a:lstStyle>
          <a:p>
            <a:r>
              <a:rPr lang="fr-FR" dirty="0"/>
              <a:t>Chef du Pôle </a:t>
            </a:r>
            <a:r>
              <a:rPr lang="fr-FR" dirty="0">
                <a:solidFill>
                  <a:prstClr val="black"/>
                </a:solidFill>
              </a:rPr>
              <a:t>Pr Jean-François GEHANNO </a:t>
            </a:r>
            <a:r>
              <a:rPr lang="fr-FR" baseline="30000" dirty="0">
                <a:solidFill>
                  <a:prstClr val="black"/>
                </a:solidFill>
              </a:rPr>
              <a:t>3</a:t>
            </a:r>
            <a:r>
              <a:rPr lang="fr-FR" dirty="0"/>
              <a:t> 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1946531" y="1172022"/>
            <a:ext cx="4804430" cy="3693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900" b="1" dirty="0">
                <a:solidFill>
                  <a:srgbClr val="4472C4"/>
                </a:solidFill>
              </a:rPr>
              <a:t>Département d’Appui à la Recherche Clinique </a:t>
            </a:r>
          </a:p>
          <a:p>
            <a:pPr algn="ctr"/>
            <a:r>
              <a:rPr lang="fr-FR" sz="900" b="1" dirty="0">
                <a:solidFill>
                  <a:prstClr val="black"/>
                </a:solidFill>
              </a:rPr>
              <a:t>Responsables : Pr. Jacques BENICHOU </a:t>
            </a:r>
            <a:r>
              <a:rPr lang="fr-FR" sz="900" b="1" baseline="30000" dirty="0">
                <a:solidFill>
                  <a:prstClr val="black"/>
                </a:solidFill>
              </a:rPr>
              <a:t>3</a:t>
            </a:r>
            <a:r>
              <a:rPr lang="fr-FR" sz="900" b="1" dirty="0">
                <a:solidFill>
                  <a:prstClr val="black"/>
                </a:solidFill>
              </a:rPr>
              <a:t> / Pr. Dominique GUERROT</a:t>
            </a:r>
            <a:r>
              <a:rPr lang="fr-FR" sz="900" b="1" baseline="30000" dirty="0">
                <a:solidFill>
                  <a:prstClr val="black"/>
                </a:solidFill>
              </a:rPr>
              <a:t>3</a:t>
            </a:r>
          </a:p>
        </p:txBody>
      </p:sp>
      <p:cxnSp>
        <p:nvCxnSpPr>
          <p:cNvPr id="72" name="Connecteur droit 71"/>
          <p:cNvCxnSpPr/>
          <p:nvPr/>
        </p:nvCxnSpPr>
        <p:spPr>
          <a:xfrm flipV="1">
            <a:off x="948325" y="1108146"/>
            <a:ext cx="7800139" cy="19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948325" y="1062283"/>
            <a:ext cx="0" cy="649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8748464" y="1050611"/>
            <a:ext cx="0" cy="57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>
            <a:off x="4348746" y="1127202"/>
            <a:ext cx="0" cy="80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2845109" y="1596609"/>
            <a:ext cx="3140748" cy="2308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b="1" dirty="0" smtClean="0">
                <a:solidFill>
                  <a:srgbClr val="4472C4"/>
                </a:solidFill>
              </a:rPr>
              <a:t>Coordonnateur du </a:t>
            </a:r>
            <a:r>
              <a:rPr lang="fr-FR" sz="900" b="1" dirty="0">
                <a:solidFill>
                  <a:srgbClr val="4472C4"/>
                </a:solidFill>
              </a:rPr>
              <a:t>CIC-CRB 1404        </a:t>
            </a:r>
            <a:r>
              <a:rPr lang="fr-FR" sz="900" b="1" dirty="0">
                <a:solidFill>
                  <a:prstClr val="black"/>
                </a:solidFill>
              </a:rPr>
              <a:t>Pr. </a:t>
            </a:r>
            <a:r>
              <a:rPr lang="fr-FR" sz="900" b="1" dirty="0" smtClean="0">
                <a:solidFill>
                  <a:prstClr val="black"/>
                </a:solidFill>
              </a:rPr>
              <a:t>Dominique GUERROT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3</a:t>
            </a:r>
            <a:endParaRPr lang="fr-FR" sz="900" b="1" dirty="0">
              <a:solidFill>
                <a:prstClr val="black"/>
              </a:solidFill>
            </a:endParaRPr>
          </a:p>
        </p:txBody>
      </p:sp>
      <p:cxnSp>
        <p:nvCxnSpPr>
          <p:cNvPr id="81" name="Connecteur droit 80"/>
          <p:cNvCxnSpPr/>
          <p:nvPr/>
        </p:nvCxnSpPr>
        <p:spPr>
          <a:xfrm>
            <a:off x="3658862" y="1392804"/>
            <a:ext cx="0" cy="72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3130442" y="1783574"/>
            <a:ext cx="29802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>
                <a:solidFill>
                  <a:srgbClr val="4472C4"/>
                </a:solidFill>
              </a:rPr>
              <a:t>Assistante de Direction  : </a:t>
            </a:r>
            <a:r>
              <a:rPr lang="fr-FR" sz="800" b="1" dirty="0">
                <a:solidFill>
                  <a:prstClr val="black"/>
                </a:solidFill>
              </a:rPr>
              <a:t>Maud NICOLAI</a:t>
            </a:r>
            <a:r>
              <a:rPr lang="fr-FR" sz="800" b="1" baseline="30000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95" name="ZoneTexte 94"/>
          <p:cNvSpPr txBox="1"/>
          <p:nvPr/>
        </p:nvSpPr>
        <p:spPr>
          <a:xfrm>
            <a:off x="3006629" y="6674234"/>
            <a:ext cx="186571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2</a:t>
            </a:r>
            <a:r>
              <a:rPr lang="fr-FR" sz="500" i="1" dirty="0">
                <a:solidFill>
                  <a:prstClr val="black"/>
                </a:solidFill>
              </a:rPr>
              <a:t> : Personnel universitaire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4932102" y="5365500"/>
            <a:ext cx="3561252" cy="21544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Internes en médecine et externes pharmacie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6750961" y="802289"/>
            <a:ext cx="1765361" cy="2308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900" b="1">
                <a:solidFill>
                  <a:srgbClr val="4472C4"/>
                </a:solidFill>
              </a:defRPr>
            </a:lvl1pPr>
          </a:lstStyle>
          <a:p>
            <a:r>
              <a:rPr lang="fr-FR" dirty="0"/>
              <a:t>Cadre sup  </a:t>
            </a:r>
            <a:r>
              <a:rPr lang="fr-FR" dirty="0" smtClean="0">
                <a:solidFill>
                  <a:prstClr val="black"/>
                </a:solidFill>
              </a:rPr>
              <a:t>: F. BERGEOT</a:t>
            </a:r>
            <a:r>
              <a:rPr lang="fr-FR" baseline="30000" dirty="0"/>
              <a:t>1</a:t>
            </a:r>
            <a:r>
              <a:rPr lang="fr-FR" dirty="0" smtClean="0">
                <a:solidFill>
                  <a:prstClr val="black"/>
                </a:solidFill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4353" y="799945"/>
            <a:ext cx="101906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4472C4"/>
                </a:solidFill>
              </a:rPr>
              <a:t>Pôle SPESM</a:t>
            </a:r>
            <a:r>
              <a:rPr lang="fr-FR" sz="1200" b="1" baseline="30000" dirty="0">
                <a:solidFill>
                  <a:srgbClr val="4472C4"/>
                </a:solidFill>
              </a:rPr>
              <a:t>1</a:t>
            </a:r>
            <a:r>
              <a:rPr lang="fr-FR" sz="1200" b="1" dirty="0">
                <a:solidFill>
                  <a:srgbClr val="4472C4"/>
                </a:solidFill>
              </a:rPr>
              <a:t> </a:t>
            </a:r>
            <a:endParaRPr lang="fr-FR" sz="1200" dirty="0">
              <a:solidFill>
                <a:prstClr val="black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4109417" y="6680334"/>
            <a:ext cx="186571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3</a:t>
            </a:r>
            <a:r>
              <a:rPr lang="fr-FR" sz="500" i="1" dirty="0">
                <a:solidFill>
                  <a:prstClr val="black"/>
                </a:solidFill>
              </a:rPr>
              <a:t> : Personnel </a:t>
            </a:r>
            <a:r>
              <a:rPr lang="fr-FR" sz="500" i="1" dirty="0" err="1">
                <a:solidFill>
                  <a:prstClr val="black"/>
                </a:solidFill>
              </a:rPr>
              <a:t>Hospitalo</a:t>
            </a:r>
            <a:r>
              <a:rPr lang="fr-FR" sz="500" i="1" dirty="0">
                <a:solidFill>
                  <a:prstClr val="black"/>
                </a:solidFill>
              </a:rPr>
              <a:t>- Universitaire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277" y="-177755"/>
            <a:ext cx="989929" cy="989929"/>
          </a:xfrm>
          <a:prstGeom prst="rect">
            <a:avLst/>
          </a:prstGeom>
        </p:spPr>
      </p:pic>
      <p:sp>
        <p:nvSpPr>
          <p:cNvPr id="56" name="ZoneTexte 55"/>
          <p:cNvSpPr txBox="1"/>
          <p:nvPr/>
        </p:nvSpPr>
        <p:spPr>
          <a:xfrm>
            <a:off x="5412007" y="6668211"/>
            <a:ext cx="186571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4</a:t>
            </a:r>
            <a:r>
              <a:rPr lang="fr-FR" sz="500" i="1" dirty="0" smtClean="0">
                <a:solidFill>
                  <a:prstClr val="black"/>
                </a:solidFill>
              </a:rPr>
              <a:t> </a:t>
            </a:r>
            <a:r>
              <a:rPr lang="fr-FR" sz="500" i="1" dirty="0">
                <a:solidFill>
                  <a:prstClr val="black"/>
                </a:solidFill>
              </a:rPr>
              <a:t>: Personnel </a:t>
            </a:r>
            <a:r>
              <a:rPr lang="fr-FR" sz="500" i="1" dirty="0" smtClean="0">
                <a:solidFill>
                  <a:prstClr val="black"/>
                </a:solidFill>
              </a:rPr>
              <a:t>Pôles médicaux</a:t>
            </a:r>
            <a:endParaRPr lang="fr-FR" sz="500" i="1" dirty="0">
              <a:solidFill>
                <a:prstClr val="black"/>
              </a:solidFill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4742277" y="3671560"/>
            <a:ext cx="4006187" cy="150810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000" b="1" cap="small" dirty="0" smtClean="0">
                <a:solidFill>
                  <a:prstClr val="black"/>
                </a:solidFill>
              </a:rPr>
              <a:t>Gestion de Ressources Biologiques </a:t>
            </a:r>
            <a:endParaRPr lang="fr-FR" sz="1000" b="1" cap="small" dirty="0">
              <a:solidFill>
                <a:prstClr val="black"/>
              </a:solidFill>
            </a:endParaRPr>
          </a:p>
          <a:p>
            <a:pPr algn="ctr"/>
            <a:endParaRPr lang="fr-FR" sz="1000" b="1" cap="small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rgbClr val="4472C4"/>
                </a:solidFill>
              </a:rPr>
              <a:t>Biologistes 	                   </a:t>
            </a:r>
            <a:r>
              <a:rPr lang="fr-FR" sz="900" b="1" dirty="0" smtClean="0">
                <a:solidFill>
                  <a:schemeClr val="tx1"/>
                </a:solidFill>
              </a:rPr>
              <a:t>Dr Muriel QUILLARD-MURAINE</a:t>
            </a: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 </a:t>
            </a:r>
            <a:endParaRPr lang="fr-FR" sz="900" b="1" baseline="300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rgbClr val="4472C4"/>
                </a:solidFill>
              </a:rPr>
              <a:t>Techniciens de </a:t>
            </a:r>
            <a:r>
              <a:rPr lang="fr-FR" sz="900" b="1" dirty="0">
                <a:solidFill>
                  <a:srgbClr val="4472C4"/>
                </a:solidFill>
              </a:rPr>
              <a:t>laboratoires          </a:t>
            </a:r>
            <a:r>
              <a:rPr lang="fr-FR" sz="900" b="1" dirty="0" smtClean="0">
                <a:solidFill>
                  <a:srgbClr val="4472C4"/>
                </a:solidFill>
              </a:rPr>
              <a:t>    </a:t>
            </a:r>
            <a:r>
              <a:rPr lang="fr-FR" sz="900" b="1" dirty="0" smtClean="0">
                <a:solidFill>
                  <a:prstClr val="black"/>
                </a:solidFill>
              </a:rPr>
              <a:t>Odile VANDAPEL</a:t>
            </a:r>
            <a:r>
              <a:rPr lang="fr-FR" sz="1050" b="1" baseline="30000" dirty="0">
                <a:solidFill>
                  <a:prstClr val="black"/>
                </a:solidFill>
              </a:rPr>
              <a:t>²</a:t>
            </a:r>
            <a:r>
              <a:rPr lang="fr-FR" sz="1050" b="1" baseline="30000" dirty="0" smtClean="0">
                <a:solidFill>
                  <a:prstClr val="black"/>
                </a:solidFill>
              </a:rPr>
              <a:t> </a:t>
            </a:r>
          </a:p>
          <a:p>
            <a:pPr>
              <a:defRPr/>
            </a:pPr>
            <a:r>
              <a:rPr lang="fr-FR" sz="900" b="1" dirty="0" smtClean="0">
                <a:solidFill>
                  <a:prstClr val="black"/>
                </a:solidFill>
              </a:rPr>
              <a:t> 	                              Céline ANDRE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1</a:t>
            </a:r>
            <a:r>
              <a:rPr lang="fr-FR" sz="900" b="1" dirty="0">
                <a:solidFill>
                  <a:prstClr val="black"/>
                </a:solidFill>
              </a:rPr>
              <a:t> 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 </a:t>
            </a:r>
            <a:endParaRPr lang="fr-FR" sz="9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prstClr val="black"/>
                </a:solidFill>
              </a:rPr>
              <a:t> </a:t>
            </a:r>
            <a:r>
              <a:rPr lang="fr-FR" sz="900" b="1" dirty="0" smtClean="0">
                <a:solidFill>
                  <a:prstClr val="black"/>
                </a:solidFill>
              </a:rPr>
              <a:t>                                                                Tiago DE JESUS RODRIGUES 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1</a:t>
            </a:r>
          </a:p>
          <a:p>
            <a:pPr>
              <a:defRPr/>
            </a:pPr>
            <a:endParaRPr lang="fr-FR" sz="900" b="1" baseline="30000" dirty="0">
              <a:solidFill>
                <a:prstClr val="black"/>
              </a:solidFill>
            </a:endParaRPr>
          </a:p>
          <a:p>
            <a:pPr>
              <a:defRPr/>
            </a:pPr>
            <a:endParaRPr lang="fr-FR" sz="900" b="1" baseline="300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rgbClr val="4472C4"/>
                </a:solidFill>
              </a:rPr>
              <a:t>Coordonnateurs </a:t>
            </a:r>
            <a:r>
              <a:rPr lang="fr-FR" sz="900" b="1" dirty="0">
                <a:solidFill>
                  <a:srgbClr val="4472C4"/>
                </a:solidFill>
              </a:rPr>
              <a:t>d’essais cliniques   </a:t>
            </a:r>
            <a:r>
              <a:rPr lang="fr-FR" sz="900" b="1" dirty="0" smtClean="0">
                <a:solidFill>
                  <a:srgbClr val="4472C4"/>
                </a:solidFill>
              </a:rPr>
              <a:t> </a:t>
            </a:r>
            <a:r>
              <a:rPr lang="fr-FR" sz="900" b="1" dirty="0" smtClean="0">
                <a:solidFill>
                  <a:prstClr val="black"/>
                </a:solidFill>
              </a:rPr>
              <a:t>Mourad </a:t>
            </a:r>
            <a:r>
              <a:rPr lang="fr-FR" sz="900" b="1" dirty="0">
                <a:solidFill>
                  <a:prstClr val="black"/>
                </a:solidFill>
              </a:rPr>
              <a:t>AGOULI </a:t>
            </a:r>
            <a:r>
              <a:rPr lang="fr-FR" sz="900" b="1" baseline="30000" dirty="0">
                <a:solidFill>
                  <a:prstClr val="black"/>
                </a:solidFill>
              </a:rPr>
              <a:t>1</a:t>
            </a:r>
            <a:r>
              <a:rPr lang="fr-FR" sz="900" b="1" dirty="0" smtClean="0">
                <a:solidFill>
                  <a:prstClr val="black"/>
                </a:solidFill>
              </a:rPr>
              <a:t>  	</a:t>
            </a:r>
          </a:p>
          <a:p>
            <a:pPr>
              <a:defRPr/>
            </a:pPr>
            <a:endParaRPr lang="fr-FR" sz="1000" b="1" baseline="30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8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à coins arrondis 46"/>
          <p:cNvSpPr/>
          <p:nvPr/>
        </p:nvSpPr>
        <p:spPr>
          <a:xfrm>
            <a:off x="142375" y="1628800"/>
            <a:ext cx="8974092" cy="402209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srgbClr val="4472C4"/>
              </a:solidFill>
            </a:endParaRPr>
          </a:p>
          <a:p>
            <a:pPr algn="ctr"/>
            <a:endParaRPr lang="fr-FR" b="1" dirty="0">
              <a:solidFill>
                <a:srgbClr val="4472C4"/>
              </a:solidFill>
            </a:endParaRPr>
          </a:p>
          <a:p>
            <a:pPr algn="ctr"/>
            <a:r>
              <a:rPr lang="fr-FR" b="1" dirty="0" smtClean="0">
                <a:solidFill>
                  <a:srgbClr val="4472C4"/>
                </a:solidFill>
              </a:rPr>
              <a:t>Sites Cliniques CIC</a:t>
            </a:r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endParaRPr lang="fr-FR" sz="1200" b="1" dirty="0">
              <a:solidFill>
                <a:srgbClr val="4472C4"/>
              </a:solidFill>
            </a:endParaRPr>
          </a:p>
          <a:p>
            <a:endParaRPr lang="fr-FR" sz="1200" b="1" dirty="0" smtClean="0">
              <a:solidFill>
                <a:srgbClr val="4472C4"/>
              </a:solidFill>
            </a:endParaRPr>
          </a:p>
          <a:p>
            <a:r>
              <a:rPr lang="fr-FR" sz="1200" b="1" dirty="0" smtClean="0">
                <a:solidFill>
                  <a:srgbClr val="4472C4"/>
                </a:solidFill>
              </a:rPr>
              <a:t> </a:t>
            </a:r>
            <a:endParaRPr lang="fr-FR" sz="1400" b="1" dirty="0">
              <a:solidFill>
                <a:srgbClr val="4472C4"/>
              </a:solidFill>
            </a:endParaRPr>
          </a:p>
          <a:p>
            <a:endParaRPr lang="fr-FR" sz="1400" b="1" dirty="0">
              <a:solidFill>
                <a:srgbClr val="4472C4"/>
              </a:solidFill>
            </a:endParaRPr>
          </a:p>
          <a:p>
            <a:endParaRPr lang="fr-FR" sz="1400" b="1" dirty="0">
              <a:solidFill>
                <a:srgbClr val="4472C4"/>
              </a:solidFill>
            </a:endParaRPr>
          </a:p>
          <a:p>
            <a:endParaRPr lang="fr-FR" sz="1400" b="1" dirty="0">
              <a:solidFill>
                <a:srgbClr val="4472C4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4751505" y="6539271"/>
            <a:ext cx="41059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i="1" dirty="0">
                <a:solidFill>
                  <a:prstClr val="black"/>
                </a:solidFill>
              </a:rPr>
              <a:t>Organigramme CIC-CRB 1404 – </a:t>
            </a:r>
            <a:r>
              <a:rPr lang="fr-FR" sz="800" i="1" dirty="0" smtClean="0">
                <a:solidFill>
                  <a:prstClr val="black"/>
                </a:solidFill>
              </a:rPr>
              <a:t>10/03/2026</a:t>
            </a:r>
            <a:endParaRPr lang="fr-FR" sz="800" dirty="0">
              <a:solidFill>
                <a:prstClr val="black"/>
              </a:solidFill>
            </a:endParaRPr>
          </a:p>
        </p:txBody>
      </p:sp>
      <p:cxnSp>
        <p:nvCxnSpPr>
          <p:cNvPr id="70" name="Connecteur droit 69"/>
          <p:cNvCxnSpPr/>
          <p:nvPr/>
        </p:nvCxnSpPr>
        <p:spPr>
          <a:xfrm>
            <a:off x="8748464" y="1050611"/>
            <a:ext cx="0" cy="57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ZoneTexte 94"/>
          <p:cNvSpPr txBox="1"/>
          <p:nvPr/>
        </p:nvSpPr>
        <p:spPr>
          <a:xfrm>
            <a:off x="3006629" y="6674234"/>
            <a:ext cx="186571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2</a:t>
            </a:r>
            <a:r>
              <a:rPr lang="fr-FR" sz="500" i="1" dirty="0">
                <a:solidFill>
                  <a:prstClr val="black"/>
                </a:solidFill>
              </a:rPr>
              <a:t> : Personnel universitaire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4109417" y="6680334"/>
            <a:ext cx="186571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3</a:t>
            </a:r>
            <a:r>
              <a:rPr lang="fr-FR" sz="500" i="1" dirty="0">
                <a:solidFill>
                  <a:prstClr val="black"/>
                </a:solidFill>
              </a:rPr>
              <a:t> : Personnel </a:t>
            </a:r>
            <a:r>
              <a:rPr lang="fr-FR" sz="500" i="1" dirty="0" err="1">
                <a:solidFill>
                  <a:prstClr val="black"/>
                </a:solidFill>
              </a:rPr>
              <a:t>Hospitalo</a:t>
            </a:r>
            <a:r>
              <a:rPr lang="fr-FR" sz="500" i="1" dirty="0">
                <a:solidFill>
                  <a:prstClr val="black"/>
                </a:solidFill>
              </a:rPr>
              <a:t>- Universitaire</a:t>
            </a:r>
          </a:p>
        </p:txBody>
      </p:sp>
      <p:sp>
        <p:nvSpPr>
          <p:cNvPr id="36" name="Rectangle à coins arrondis 35"/>
          <p:cNvSpPr/>
          <p:nvPr/>
        </p:nvSpPr>
        <p:spPr bwMode="auto">
          <a:xfrm>
            <a:off x="3058827" y="3134310"/>
            <a:ext cx="2700855" cy="96266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050" b="1" dirty="0" smtClean="0">
              <a:solidFill>
                <a:schemeClr val="accent5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 smtClean="0">
                <a:solidFill>
                  <a:schemeClr val="accent5"/>
                </a:solidFill>
              </a:rPr>
              <a:t>Physiologie digestive</a:t>
            </a:r>
            <a:endParaRPr lang="fr-FR" sz="10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Responsables : Pr </a:t>
            </a:r>
            <a:r>
              <a:rPr lang="fr-FR" sz="900" b="1" dirty="0">
                <a:solidFill>
                  <a:schemeClr val="tx1"/>
                </a:solidFill>
              </a:rPr>
              <a:t>A.M. LEROI</a:t>
            </a:r>
            <a:r>
              <a:rPr lang="fr-FR" sz="1000" b="1" baseline="30000" dirty="0">
                <a:solidFill>
                  <a:schemeClr val="tx1"/>
                </a:solidFill>
              </a:rPr>
              <a:t>3</a:t>
            </a:r>
            <a:r>
              <a:rPr lang="fr-FR" sz="900" b="1" dirty="0">
                <a:solidFill>
                  <a:schemeClr val="tx1"/>
                </a:solidFill>
              </a:rPr>
              <a:t> , Pr  G. </a:t>
            </a:r>
            <a:r>
              <a:rPr lang="fr-FR" sz="900" b="1" dirty="0" smtClean="0">
                <a:solidFill>
                  <a:schemeClr val="tx1"/>
                </a:solidFill>
              </a:rPr>
              <a:t>GOURCEROL</a:t>
            </a:r>
            <a:r>
              <a:rPr lang="fr-FR" sz="1000" b="1" baseline="30000" dirty="0" smtClean="0">
                <a:solidFill>
                  <a:schemeClr val="tx1"/>
                </a:solidFill>
              </a:rPr>
              <a:t>3</a:t>
            </a:r>
            <a:endParaRPr lang="fr-FR" sz="9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Médecins : </a:t>
            </a:r>
            <a:r>
              <a:rPr lang="fr-FR" sz="900" dirty="0">
                <a:solidFill>
                  <a:schemeClr val="tx1"/>
                </a:solidFill>
              </a:rPr>
              <a:t>Pr C. MELCHIOR</a:t>
            </a:r>
            <a:r>
              <a:rPr lang="fr-FR" sz="1000" b="1" baseline="30000" dirty="0">
                <a:solidFill>
                  <a:schemeClr val="tx1"/>
                </a:solidFill>
              </a:rPr>
              <a:t>3, </a:t>
            </a:r>
            <a:r>
              <a:rPr lang="fr-FR" sz="900" dirty="0">
                <a:solidFill>
                  <a:schemeClr val="tx1"/>
                </a:solidFill>
              </a:rPr>
              <a:t>Dr D. DEBEAUMONT, Dr C. </a:t>
            </a:r>
            <a:r>
              <a:rPr lang="fr-FR" sz="900" dirty="0" smtClean="0">
                <a:solidFill>
                  <a:schemeClr val="tx1"/>
                </a:solidFill>
              </a:rPr>
              <a:t>DEPREZ</a:t>
            </a:r>
            <a:endParaRPr lang="fr-FR" sz="9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IRC : </a:t>
            </a:r>
            <a:r>
              <a:rPr lang="fr-FR" sz="900" dirty="0">
                <a:solidFill>
                  <a:schemeClr val="tx1"/>
                </a:solidFill>
              </a:rPr>
              <a:t>Mme C. </a:t>
            </a:r>
            <a:r>
              <a:rPr lang="fr-FR" sz="900" dirty="0" smtClean="0">
                <a:solidFill>
                  <a:schemeClr val="tx1"/>
                </a:solidFill>
              </a:rPr>
              <a:t>LEROUX</a:t>
            </a:r>
          </a:p>
          <a:p>
            <a:pPr>
              <a:defRPr/>
            </a:pPr>
            <a:endParaRPr lang="fr-FR" sz="900" dirty="0">
              <a:solidFill>
                <a:schemeClr val="tx1"/>
              </a:solidFill>
            </a:endParaRPr>
          </a:p>
          <a:p>
            <a:pPr>
              <a:defRPr/>
            </a:pPr>
            <a:endParaRPr lang="fr-FR" sz="500" b="1" dirty="0">
              <a:solidFill>
                <a:schemeClr val="tx2"/>
              </a:solidFill>
            </a:endParaRPr>
          </a:p>
          <a:p>
            <a:pPr>
              <a:defRPr/>
            </a:pPr>
            <a:endParaRPr lang="fr-FR" sz="500" b="1" dirty="0">
              <a:solidFill>
                <a:schemeClr val="tx2"/>
              </a:solidFill>
            </a:endParaRPr>
          </a:p>
        </p:txBody>
      </p:sp>
      <p:sp>
        <p:nvSpPr>
          <p:cNvPr id="38" name="Rectangle à coins arrondis 37"/>
          <p:cNvSpPr/>
          <p:nvPr/>
        </p:nvSpPr>
        <p:spPr bwMode="auto">
          <a:xfrm>
            <a:off x="335197" y="4287447"/>
            <a:ext cx="2510628" cy="11895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>
                <a:solidFill>
                  <a:schemeClr val="accent5"/>
                </a:solidFill>
              </a:rPr>
              <a:t>Pneumologie</a:t>
            </a:r>
            <a:endParaRPr lang="fr-FR" sz="9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Responsables : Pr M. SALAUN</a:t>
            </a:r>
            <a:r>
              <a:rPr lang="fr-FR" sz="1000" b="1" baseline="30000" dirty="0">
                <a:solidFill>
                  <a:schemeClr val="tx1"/>
                </a:solidFill>
              </a:rPr>
              <a:t>3</a:t>
            </a:r>
            <a:r>
              <a:rPr lang="fr-FR" sz="900" b="1" dirty="0">
                <a:solidFill>
                  <a:schemeClr val="tx1"/>
                </a:solidFill>
              </a:rPr>
              <a:t>, Pr F.GUISIER </a:t>
            </a:r>
            <a:r>
              <a:rPr lang="fr-FR" sz="1000" b="1" baseline="30000" dirty="0">
                <a:solidFill>
                  <a:schemeClr val="tx1"/>
                </a:solidFill>
              </a:rPr>
              <a:t>3</a:t>
            </a: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Médecins : </a:t>
            </a:r>
            <a:r>
              <a:rPr lang="fr-FR" sz="900" dirty="0">
                <a:solidFill>
                  <a:schemeClr val="tx1"/>
                </a:solidFill>
              </a:rPr>
              <a:t>Dr S. LACHKAR, Dr S. DOMINIQUE,</a:t>
            </a:r>
          </a:p>
          <a:p>
            <a:pPr>
              <a:defRPr/>
            </a:pPr>
            <a:r>
              <a:rPr lang="fr-FR" sz="900" dirty="0">
                <a:solidFill>
                  <a:schemeClr val="tx1"/>
                </a:solidFill>
              </a:rPr>
              <a:t> Dr S. OUCHLIF BOTA </a:t>
            </a:r>
          </a:p>
          <a:p>
            <a:pPr>
              <a:defRPr/>
            </a:pPr>
            <a:endParaRPr lang="fr-FR" sz="9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IRC : </a:t>
            </a:r>
            <a:r>
              <a:rPr lang="fr-FR" sz="900" dirty="0">
                <a:solidFill>
                  <a:schemeClr val="tx1"/>
                </a:solidFill>
              </a:rPr>
              <a:t>C. SAUVETRE, A. </a:t>
            </a:r>
            <a:r>
              <a:rPr lang="fr-FR" sz="900" dirty="0" smtClean="0">
                <a:solidFill>
                  <a:schemeClr val="tx1"/>
                </a:solidFill>
              </a:rPr>
              <a:t>DUNET</a:t>
            </a:r>
            <a:endParaRPr lang="fr-FR" sz="9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TEC</a:t>
            </a:r>
            <a:r>
              <a:rPr lang="fr-FR" sz="900" dirty="0">
                <a:solidFill>
                  <a:schemeClr val="tx1"/>
                </a:solidFill>
              </a:rPr>
              <a:t> : N. SI BELKACEM, D. </a:t>
            </a:r>
            <a:r>
              <a:rPr lang="fr-FR" sz="900" dirty="0" smtClean="0">
                <a:solidFill>
                  <a:schemeClr val="tx1"/>
                </a:solidFill>
              </a:rPr>
              <a:t>THERON</a:t>
            </a:r>
          </a:p>
          <a:p>
            <a:pPr>
              <a:defRPr/>
            </a:pP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39" name="Rectangle à coins arrondis 38"/>
          <p:cNvSpPr/>
          <p:nvPr/>
        </p:nvSpPr>
        <p:spPr bwMode="auto">
          <a:xfrm>
            <a:off x="323528" y="2095982"/>
            <a:ext cx="2588205" cy="97297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000" b="1" dirty="0" smtClean="0">
              <a:solidFill>
                <a:schemeClr val="accent5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 smtClean="0">
                <a:solidFill>
                  <a:schemeClr val="accent5"/>
                </a:solidFill>
              </a:rPr>
              <a:t>Néphrologie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Responsables : Pr </a:t>
            </a:r>
            <a:r>
              <a:rPr lang="fr-FR" sz="900" b="1" dirty="0" smtClean="0">
                <a:solidFill>
                  <a:schemeClr val="tx1"/>
                </a:solidFill>
              </a:rPr>
              <a:t>D. GUERROT</a:t>
            </a:r>
            <a:r>
              <a:rPr lang="fr-FR" sz="1000" b="1" baseline="30000" dirty="0" smtClean="0">
                <a:solidFill>
                  <a:prstClr val="black"/>
                </a:solidFill>
              </a:rPr>
              <a:t>3</a:t>
            </a: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Médecins : </a:t>
            </a:r>
            <a:r>
              <a:rPr lang="fr-FR" sz="800" dirty="0">
                <a:solidFill>
                  <a:schemeClr val="tx1"/>
                </a:solidFill>
              </a:rPr>
              <a:t>Dr </a:t>
            </a:r>
            <a:r>
              <a:rPr lang="fr-FR" sz="800" dirty="0" smtClean="0">
                <a:solidFill>
                  <a:schemeClr val="tx1"/>
                </a:solidFill>
              </a:rPr>
              <a:t>D.BERTRAND, Dr T. DE NATTES, </a:t>
            </a:r>
          </a:p>
          <a:p>
            <a:pPr>
              <a:defRPr/>
            </a:pPr>
            <a:r>
              <a:rPr lang="fr-FR" sz="800" dirty="0" smtClean="0">
                <a:solidFill>
                  <a:schemeClr val="tx1"/>
                </a:solidFill>
              </a:rPr>
              <a:t>Dr A. DUMONT, Dr L. LEBOURG, Dr S. GRANGE, Dr M. VAN WYNSBERGHE.</a:t>
            </a:r>
            <a:endParaRPr lang="fr-FR" sz="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TEC</a:t>
            </a:r>
            <a:r>
              <a:rPr lang="fr-FR" sz="900" dirty="0" smtClean="0">
                <a:solidFill>
                  <a:schemeClr val="tx1"/>
                </a:solidFill>
              </a:rPr>
              <a:t> </a:t>
            </a:r>
            <a:r>
              <a:rPr lang="fr-FR" sz="900" dirty="0">
                <a:solidFill>
                  <a:schemeClr val="tx1"/>
                </a:solidFill>
              </a:rPr>
              <a:t>: </a:t>
            </a:r>
            <a:r>
              <a:rPr lang="fr-FR" sz="800" dirty="0" smtClean="0">
                <a:solidFill>
                  <a:schemeClr val="tx1"/>
                </a:solidFill>
              </a:rPr>
              <a:t>F. POURIEUX</a:t>
            </a:r>
          </a:p>
          <a:p>
            <a:pPr>
              <a:defRPr/>
            </a:pPr>
            <a:endParaRPr lang="fr-FR" sz="8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fr-FR" sz="500" dirty="0" smtClean="0">
              <a:solidFill>
                <a:schemeClr val="tx2"/>
              </a:solidFill>
            </a:endParaRPr>
          </a:p>
        </p:txBody>
      </p:sp>
      <p:sp>
        <p:nvSpPr>
          <p:cNvPr id="40" name="Rectangle à coins arrondis 39"/>
          <p:cNvSpPr/>
          <p:nvPr/>
        </p:nvSpPr>
        <p:spPr bwMode="auto">
          <a:xfrm>
            <a:off x="5906776" y="2095982"/>
            <a:ext cx="2697672" cy="86443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>
                <a:solidFill>
                  <a:schemeClr val="accent5"/>
                </a:solidFill>
              </a:rPr>
              <a:t>Pédiatrie</a:t>
            </a:r>
            <a:r>
              <a:rPr lang="fr-FR" sz="800" b="1" dirty="0" smtClean="0">
                <a:solidFill>
                  <a:schemeClr val="accent5"/>
                </a:solidFill>
              </a:rPr>
              <a:t> 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Responsables </a:t>
            </a:r>
            <a:r>
              <a:rPr lang="fr-FR" sz="900" b="1" dirty="0">
                <a:solidFill>
                  <a:schemeClr val="tx1"/>
                </a:solidFill>
              </a:rPr>
              <a:t>: Pr </a:t>
            </a:r>
            <a:r>
              <a:rPr lang="fr-FR" sz="900" b="1" dirty="0" smtClean="0">
                <a:solidFill>
                  <a:schemeClr val="tx1"/>
                </a:solidFill>
              </a:rPr>
              <a:t>MARGUET</a:t>
            </a:r>
            <a:r>
              <a:rPr lang="fr-FR" sz="10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900" b="1" dirty="0" smtClean="0">
                <a:solidFill>
                  <a:schemeClr val="tx1"/>
                </a:solidFill>
              </a:rPr>
              <a:t> , Dr </a:t>
            </a:r>
            <a:r>
              <a:rPr lang="fr-FR" sz="900" b="1" dirty="0">
                <a:solidFill>
                  <a:schemeClr val="tx1"/>
                </a:solidFill>
              </a:rPr>
              <a:t>M. </a:t>
            </a:r>
            <a:r>
              <a:rPr lang="fr-FR" sz="900" b="1" dirty="0" smtClean="0">
                <a:solidFill>
                  <a:schemeClr val="tx1"/>
                </a:solidFill>
              </a:rPr>
              <a:t>CASTANET</a:t>
            </a:r>
            <a:r>
              <a:rPr lang="fr-FR" sz="1000" b="1" baseline="30000" dirty="0" smtClean="0">
                <a:solidFill>
                  <a:prstClr val="black"/>
                </a:solidFill>
              </a:rPr>
              <a:t>3</a:t>
            </a:r>
            <a:endParaRPr lang="fr-FR" sz="9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 </a:t>
            </a: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IRC</a:t>
            </a:r>
            <a:r>
              <a:rPr lang="fr-FR" sz="900" dirty="0" smtClean="0">
                <a:solidFill>
                  <a:schemeClr val="tx1"/>
                </a:solidFill>
              </a:rPr>
              <a:t> </a:t>
            </a:r>
            <a:r>
              <a:rPr lang="fr-FR" sz="900" dirty="0">
                <a:solidFill>
                  <a:schemeClr val="tx1"/>
                </a:solidFill>
              </a:rPr>
              <a:t>: </a:t>
            </a:r>
            <a:r>
              <a:rPr lang="fr-FR" sz="800" dirty="0">
                <a:solidFill>
                  <a:schemeClr val="tx1"/>
                </a:solidFill>
              </a:rPr>
              <a:t>Mmes  C. </a:t>
            </a:r>
            <a:r>
              <a:rPr lang="fr-FR" sz="800" dirty="0" smtClean="0">
                <a:solidFill>
                  <a:schemeClr val="tx1"/>
                </a:solidFill>
              </a:rPr>
              <a:t>CHOUBRAC ,  S. COCHET</a:t>
            </a:r>
          </a:p>
          <a:p>
            <a:pPr>
              <a:defRPr/>
            </a:pPr>
            <a:endParaRPr lang="fr-FR" sz="8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fr-FR" sz="500" dirty="0" smtClean="0">
              <a:solidFill>
                <a:schemeClr val="tx1"/>
              </a:solidFill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7441378" y="4324626"/>
            <a:ext cx="1648988" cy="9540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 smtClean="0">
                <a:solidFill>
                  <a:schemeClr val="accent5"/>
                </a:solidFill>
              </a:rPr>
              <a:t>Cancer-Urologie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Responsable </a:t>
            </a:r>
            <a:r>
              <a:rPr lang="fr-FR" sz="900" b="1" dirty="0">
                <a:solidFill>
                  <a:schemeClr val="tx1"/>
                </a:solidFill>
              </a:rPr>
              <a:t>: Pr C. PFISTER</a:t>
            </a:r>
            <a:r>
              <a:rPr lang="fr-FR" sz="1000" b="1" baseline="30000" dirty="0">
                <a:solidFill>
                  <a:schemeClr val="tx1"/>
                </a:solidFill>
              </a:rPr>
              <a:t>3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TEC </a:t>
            </a:r>
            <a:r>
              <a:rPr lang="fr-FR" sz="900" b="1" dirty="0">
                <a:solidFill>
                  <a:schemeClr val="tx1"/>
                </a:solidFill>
              </a:rPr>
              <a:t>: </a:t>
            </a:r>
            <a:r>
              <a:rPr lang="fr-FR" sz="900" dirty="0">
                <a:solidFill>
                  <a:schemeClr val="tx1"/>
                </a:solidFill>
              </a:rPr>
              <a:t>Mme M. </a:t>
            </a:r>
            <a:r>
              <a:rPr lang="fr-FR" sz="900" dirty="0" smtClean="0">
                <a:solidFill>
                  <a:schemeClr val="tx1"/>
                </a:solidFill>
              </a:rPr>
              <a:t>MALLET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500" dirty="0" smtClean="0">
              <a:solidFill>
                <a:schemeClr val="tx1"/>
              </a:solidFill>
            </a:endParaRPr>
          </a:p>
        </p:txBody>
      </p:sp>
      <p:sp>
        <p:nvSpPr>
          <p:cNvPr id="44" name="Rectangle à coins arrondis 43"/>
          <p:cNvSpPr/>
          <p:nvPr/>
        </p:nvSpPr>
        <p:spPr bwMode="auto">
          <a:xfrm>
            <a:off x="5481999" y="4324626"/>
            <a:ext cx="1933278" cy="11895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000" b="1" dirty="0" smtClean="0">
              <a:solidFill>
                <a:schemeClr val="accent5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 smtClean="0">
                <a:solidFill>
                  <a:schemeClr val="accent5"/>
                </a:solidFill>
              </a:rPr>
              <a:t>Rhumatologie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Responsables : Pr O. VITTECOQ</a:t>
            </a:r>
            <a:r>
              <a:rPr lang="fr-FR" sz="1000" b="1" baseline="30000" dirty="0">
                <a:solidFill>
                  <a:schemeClr val="tx1"/>
                </a:solidFill>
              </a:rPr>
              <a:t>3</a:t>
            </a:r>
            <a:r>
              <a:rPr lang="fr-FR" sz="900" b="1" dirty="0">
                <a:solidFill>
                  <a:schemeClr val="tx1"/>
                </a:solidFill>
              </a:rPr>
              <a:t>, Pr T. LEQUERRE</a:t>
            </a:r>
            <a:r>
              <a:rPr lang="fr-FR" sz="1000" b="1" baseline="30000" dirty="0">
                <a:solidFill>
                  <a:schemeClr val="tx1"/>
                </a:solidFill>
              </a:rPr>
              <a:t>3</a:t>
            </a: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Médecins : </a:t>
            </a:r>
            <a:r>
              <a:rPr lang="fr-FR" sz="900" dirty="0">
                <a:solidFill>
                  <a:schemeClr val="tx1"/>
                </a:solidFill>
              </a:rPr>
              <a:t>Dr P. BREVET et Dr B. </a:t>
            </a:r>
            <a:r>
              <a:rPr lang="fr-FR" sz="900" dirty="0" smtClean="0">
                <a:solidFill>
                  <a:schemeClr val="tx1"/>
                </a:solidFill>
              </a:rPr>
              <a:t>GÉRARD; Dr E. BARAT</a:t>
            </a:r>
            <a:endParaRPr lang="fr-FR" sz="900" dirty="0">
              <a:solidFill>
                <a:schemeClr val="tx1"/>
              </a:solidFill>
            </a:endParaRPr>
          </a:p>
          <a:p>
            <a:pPr>
              <a:defRPr/>
            </a:pPr>
            <a:endParaRPr lang="fr-FR" sz="9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dirty="0">
                <a:solidFill>
                  <a:schemeClr val="tx1"/>
                </a:solidFill>
              </a:rPr>
              <a:t>IRC</a:t>
            </a:r>
            <a:r>
              <a:rPr lang="fr-FR" sz="900" dirty="0">
                <a:solidFill>
                  <a:schemeClr val="tx1"/>
                </a:solidFill>
              </a:rPr>
              <a:t> : Mme M. </a:t>
            </a:r>
            <a:r>
              <a:rPr lang="fr-FR" sz="900" dirty="0" smtClean="0">
                <a:solidFill>
                  <a:schemeClr val="tx1"/>
                </a:solidFill>
              </a:rPr>
              <a:t>GRANDJEAN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solidFill>
                <a:schemeClr val="tx2"/>
              </a:solidFill>
            </a:endParaRPr>
          </a:p>
        </p:txBody>
      </p:sp>
      <p:sp>
        <p:nvSpPr>
          <p:cNvPr id="48" name="Rectangle à coins arrondis 47"/>
          <p:cNvSpPr/>
          <p:nvPr/>
        </p:nvSpPr>
        <p:spPr bwMode="auto">
          <a:xfrm>
            <a:off x="5906776" y="3134310"/>
            <a:ext cx="2841688" cy="9626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 smtClean="0">
                <a:solidFill>
                  <a:schemeClr val="accent5"/>
                </a:solidFill>
              </a:rPr>
              <a:t>Nutrition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Responsables  : </a:t>
            </a:r>
            <a:r>
              <a:rPr lang="fr-FR" sz="900" b="1" dirty="0" smtClean="0">
                <a:solidFill>
                  <a:schemeClr val="tx1"/>
                </a:solidFill>
              </a:rPr>
              <a:t> Pr </a:t>
            </a:r>
            <a:r>
              <a:rPr lang="fr-FR" sz="900" b="1" dirty="0">
                <a:solidFill>
                  <a:schemeClr val="tx1"/>
                </a:solidFill>
              </a:rPr>
              <a:t>N. ACHAMRAH</a:t>
            </a:r>
            <a:r>
              <a:rPr lang="fr-FR" sz="1000" b="1" baseline="30000" dirty="0">
                <a:solidFill>
                  <a:schemeClr val="tx1"/>
                </a:solidFill>
              </a:rPr>
              <a:t>3, </a:t>
            </a:r>
            <a:r>
              <a:rPr lang="fr-FR" sz="900" b="1" dirty="0">
                <a:solidFill>
                  <a:schemeClr val="tx1"/>
                </a:solidFill>
              </a:rPr>
              <a:t>Pr M. COEFFIER</a:t>
            </a:r>
            <a:r>
              <a:rPr lang="fr-FR" sz="1000" b="1" baseline="30000" dirty="0">
                <a:solidFill>
                  <a:schemeClr val="tx1"/>
                </a:solidFill>
              </a:rPr>
              <a:t>3</a:t>
            </a: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Médecins : </a:t>
            </a:r>
            <a:r>
              <a:rPr lang="fr-FR" sz="900" dirty="0">
                <a:solidFill>
                  <a:schemeClr val="tx1"/>
                </a:solidFill>
              </a:rPr>
              <a:t>Dr S. </a:t>
            </a:r>
            <a:r>
              <a:rPr lang="fr-FR" sz="900" dirty="0" smtClean="0">
                <a:solidFill>
                  <a:schemeClr val="tx1"/>
                </a:solidFill>
              </a:rPr>
              <a:t>GRIGIONI</a:t>
            </a:r>
            <a:endParaRPr lang="fr-FR" sz="900" dirty="0">
              <a:solidFill>
                <a:schemeClr val="tx1"/>
              </a:solidFill>
            </a:endParaRPr>
          </a:p>
          <a:p>
            <a:pPr>
              <a:defRPr/>
            </a:pPr>
            <a:endParaRPr lang="fr-FR" sz="9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TEC  : </a:t>
            </a:r>
            <a:r>
              <a:rPr lang="fr-FR" sz="900" dirty="0">
                <a:solidFill>
                  <a:schemeClr val="tx1"/>
                </a:solidFill>
              </a:rPr>
              <a:t>Mme </a:t>
            </a:r>
            <a:r>
              <a:rPr lang="fr-FR" sz="900" dirty="0" smtClean="0">
                <a:solidFill>
                  <a:schemeClr val="tx1"/>
                </a:solidFill>
              </a:rPr>
              <a:t>M.MOUBASSAT</a:t>
            </a:r>
          </a:p>
          <a:p>
            <a:pPr>
              <a:defRPr/>
            </a:pPr>
            <a:endParaRPr lang="fr-FR" sz="900" dirty="0">
              <a:solidFill>
                <a:schemeClr val="tx1"/>
              </a:solidFill>
            </a:endParaRPr>
          </a:p>
          <a:p>
            <a:pPr>
              <a:defRPr/>
            </a:pPr>
            <a:endParaRPr lang="fr-FR" sz="500" dirty="0">
              <a:solidFill>
                <a:schemeClr val="tx1"/>
              </a:solidFill>
            </a:endParaRPr>
          </a:p>
          <a:p>
            <a:pPr>
              <a:defRPr/>
            </a:pPr>
            <a:endParaRPr lang="fr-FR" sz="600" dirty="0">
              <a:solidFill>
                <a:schemeClr val="tx1"/>
              </a:solidFill>
            </a:endParaRPr>
          </a:p>
        </p:txBody>
      </p:sp>
      <p:sp>
        <p:nvSpPr>
          <p:cNvPr id="55" name="Rectangle à coins arrondis 54"/>
          <p:cNvSpPr/>
          <p:nvPr/>
        </p:nvSpPr>
        <p:spPr bwMode="auto">
          <a:xfrm>
            <a:off x="323528" y="3134311"/>
            <a:ext cx="2588205" cy="9626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 smtClean="0">
                <a:solidFill>
                  <a:schemeClr val="accent5"/>
                </a:solidFill>
              </a:rPr>
              <a:t>Endocrinologie</a:t>
            </a:r>
            <a:r>
              <a:rPr lang="fr-FR" sz="1000" b="1" dirty="0">
                <a:solidFill>
                  <a:schemeClr val="accent5"/>
                </a:solidFill>
              </a:rPr>
              <a:t>, Diabète et maladies </a:t>
            </a:r>
            <a:r>
              <a:rPr lang="fr-FR" sz="1000" b="1" dirty="0" smtClean="0">
                <a:solidFill>
                  <a:schemeClr val="accent5"/>
                </a:solidFill>
              </a:rPr>
              <a:t>métaboliques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Responsables : Pr G. </a:t>
            </a:r>
            <a:r>
              <a:rPr lang="fr-FR" sz="900" b="1" dirty="0" smtClean="0">
                <a:solidFill>
                  <a:schemeClr val="tx1"/>
                </a:solidFill>
              </a:rPr>
              <a:t>PREVOST</a:t>
            </a:r>
            <a:r>
              <a:rPr lang="fr-FR" sz="10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900" b="1" dirty="0" smtClean="0">
                <a:solidFill>
                  <a:schemeClr val="tx1"/>
                </a:solidFill>
              </a:rPr>
              <a:t>, </a:t>
            </a:r>
            <a:r>
              <a:rPr lang="fr-FR" sz="900" dirty="0" smtClean="0">
                <a:solidFill>
                  <a:schemeClr val="tx1"/>
                </a:solidFill>
              </a:rPr>
              <a:t>Pr </a:t>
            </a:r>
            <a:r>
              <a:rPr lang="fr-FR" sz="900" dirty="0">
                <a:solidFill>
                  <a:schemeClr val="tx1"/>
                </a:solidFill>
              </a:rPr>
              <a:t>H. </a:t>
            </a:r>
            <a:r>
              <a:rPr lang="fr-FR" sz="900" dirty="0" smtClean="0">
                <a:solidFill>
                  <a:schemeClr val="tx1"/>
                </a:solidFill>
              </a:rPr>
              <a:t>LEFEBVRE</a:t>
            </a:r>
            <a:r>
              <a:rPr lang="fr-FR" sz="1000" b="1" baseline="30000" dirty="0" smtClean="0">
                <a:solidFill>
                  <a:prstClr val="black"/>
                </a:solidFill>
              </a:rPr>
              <a:t>3</a:t>
            </a: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Médecin : </a:t>
            </a:r>
            <a:r>
              <a:rPr lang="fr-FR" sz="900" dirty="0" smtClean="0">
                <a:solidFill>
                  <a:schemeClr val="tx1"/>
                </a:solidFill>
              </a:rPr>
              <a:t>Dr G. LOPEZ</a:t>
            </a:r>
          </a:p>
          <a:p>
            <a:pPr>
              <a:defRPr/>
            </a:pPr>
            <a:endParaRPr lang="fr-FR" sz="9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TEC </a:t>
            </a:r>
            <a:r>
              <a:rPr lang="fr-FR" sz="900" dirty="0" smtClean="0">
                <a:solidFill>
                  <a:schemeClr val="tx1"/>
                </a:solidFill>
              </a:rPr>
              <a:t>: </a:t>
            </a:r>
            <a:r>
              <a:rPr lang="fr-FR" sz="800" dirty="0">
                <a:solidFill>
                  <a:schemeClr val="tx1"/>
                </a:solidFill>
              </a:rPr>
              <a:t>Mme H. </a:t>
            </a:r>
            <a:r>
              <a:rPr lang="fr-FR" sz="800" dirty="0" smtClean="0">
                <a:solidFill>
                  <a:schemeClr val="tx1"/>
                </a:solidFill>
              </a:rPr>
              <a:t>BERRAHMOUNE-KHIAR</a:t>
            </a:r>
            <a:endParaRPr lang="fr-FR" sz="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277" y="-177755"/>
            <a:ext cx="989929" cy="989929"/>
          </a:xfrm>
          <a:prstGeom prst="rect">
            <a:avLst/>
          </a:prstGeom>
        </p:spPr>
      </p:pic>
      <p:sp>
        <p:nvSpPr>
          <p:cNvPr id="57" name="Rectangle à coins arrondis 56"/>
          <p:cNvSpPr/>
          <p:nvPr/>
        </p:nvSpPr>
        <p:spPr bwMode="auto">
          <a:xfrm>
            <a:off x="2915817" y="4318243"/>
            <a:ext cx="2496190" cy="119593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>
                <a:solidFill>
                  <a:schemeClr val="accent5"/>
                </a:solidFill>
              </a:rPr>
              <a:t>Neurosciences</a:t>
            </a:r>
            <a:r>
              <a:rPr lang="fr-FR" sz="800" b="1" dirty="0">
                <a:solidFill>
                  <a:schemeClr val="accent5"/>
                </a:solidFill>
              </a:rPr>
              <a:t> </a:t>
            </a:r>
            <a:endParaRPr lang="fr-FR" sz="800" b="1" dirty="0" smtClean="0">
              <a:solidFill>
                <a:schemeClr val="accent5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dirty="0">
                <a:solidFill>
                  <a:schemeClr val="tx1"/>
                </a:solidFill>
              </a:rPr>
              <a:t>Responsables : </a:t>
            </a:r>
            <a:r>
              <a:rPr lang="fr-FR" sz="900" b="1" dirty="0" smtClean="0">
                <a:solidFill>
                  <a:schemeClr val="tx1"/>
                </a:solidFill>
              </a:rPr>
              <a:t>Pr </a:t>
            </a:r>
            <a:r>
              <a:rPr lang="fr-FR" sz="900" b="1" dirty="0">
                <a:solidFill>
                  <a:schemeClr val="tx1"/>
                </a:solidFill>
              </a:rPr>
              <a:t>D. WALLON</a:t>
            </a:r>
            <a:r>
              <a:rPr lang="fr-FR" sz="1000" b="1" baseline="30000" dirty="0">
                <a:solidFill>
                  <a:schemeClr val="tx1"/>
                </a:solidFill>
              </a:rPr>
              <a:t>3</a:t>
            </a:r>
            <a:r>
              <a:rPr lang="fr-FR" sz="900" b="1" dirty="0">
                <a:solidFill>
                  <a:schemeClr val="tx1"/>
                </a:solidFill>
              </a:rPr>
              <a:t>, Pr D. MALTETE</a:t>
            </a:r>
            <a:r>
              <a:rPr lang="fr-FR" sz="1000" b="1" baseline="30000" dirty="0">
                <a:solidFill>
                  <a:schemeClr val="tx1"/>
                </a:solidFill>
              </a:rPr>
              <a:t>3</a:t>
            </a:r>
            <a:r>
              <a:rPr lang="fr-FR" sz="900" b="1" dirty="0">
                <a:solidFill>
                  <a:schemeClr val="tx1"/>
                </a:solidFill>
              </a:rPr>
              <a:t>, </a:t>
            </a:r>
            <a:r>
              <a:rPr lang="fr-FR" sz="900" b="1" dirty="0" smtClean="0">
                <a:solidFill>
                  <a:schemeClr val="tx1"/>
                </a:solidFill>
              </a:rPr>
              <a:t>Pr </a:t>
            </a:r>
            <a:r>
              <a:rPr lang="fr-FR" sz="900" b="1" dirty="0">
                <a:solidFill>
                  <a:schemeClr val="tx1"/>
                </a:solidFill>
              </a:rPr>
              <a:t>M.L. WELTER</a:t>
            </a:r>
            <a:r>
              <a:rPr lang="fr-FR" sz="1000" b="1" baseline="30000" dirty="0">
                <a:solidFill>
                  <a:schemeClr val="tx1"/>
                </a:solidFill>
              </a:rPr>
              <a:t>3</a:t>
            </a: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Médecins : </a:t>
            </a:r>
            <a:r>
              <a:rPr lang="fr-FR" sz="900" dirty="0">
                <a:solidFill>
                  <a:schemeClr val="tx1"/>
                </a:solidFill>
              </a:rPr>
              <a:t>Dr B. BOURRE, Dr E. MASSARDIER, Dr A. BAGAN TRIQUENOT, Dr L. GRANGEON</a:t>
            </a: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TEC/IRC : </a:t>
            </a:r>
            <a:r>
              <a:rPr lang="fr-FR" sz="900" dirty="0">
                <a:solidFill>
                  <a:schemeClr val="tx1"/>
                </a:solidFill>
              </a:rPr>
              <a:t>Mmes C. VIMONT,  V. HANNIER, Mr A. BOUMEDIENE, S. </a:t>
            </a:r>
            <a:r>
              <a:rPr lang="fr-FR" sz="900" dirty="0" smtClean="0">
                <a:solidFill>
                  <a:schemeClr val="tx1"/>
                </a:solidFill>
              </a:rPr>
              <a:t>LEGER  </a:t>
            </a:r>
            <a:endParaRPr lang="fr-FR" sz="9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Ingénieur : </a:t>
            </a:r>
            <a:r>
              <a:rPr lang="fr-FR" sz="900" dirty="0">
                <a:solidFill>
                  <a:schemeClr val="tx1"/>
                </a:solidFill>
              </a:rPr>
              <a:t>D. BANNIER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500" dirty="0" smtClean="0">
              <a:solidFill>
                <a:schemeClr val="tx2"/>
              </a:solidFill>
            </a:endParaRPr>
          </a:p>
        </p:txBody>
      </p:sp>
      <p:sp>
        <p:nvSpPr>
          <p:cNvPr id="59" name="Rectangle à coins arrondis 58"/>
          <p:cNvSpPr/>
          <p:nvPr/>
        </p:nvSpPr>
        <p:spPr bwMode="auto">
          <a:xfrm>
            <a:off x="3108826" y="2095982"/>
            <a:ext cx="2650856" cy="8749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b="1" dirty="0">
                <a:solidFill>
                  <a:schemeClr val="accent5"/>
                </a:solidFill>
              </a:rPr>
              <a:t>Pharmacologie Clinique</a:t>
            </a:r>
            <a:r>
              <a:rPr lang="fr-FR" sz="900" b="1" dirty="0">
                <a:solidFill>
                  <a:schemeClr val="accent5"/>
                </a:solidFill>
              </a:rPr>
              <a:t> </a:t>
            </a:r>
          </a:p>
          <a:p>
            <a:pPr>
              <a:defRPr/>
            </a:pPr>
            <a:r>
              <a:rPr lang="fr-FR" sz="900" b="1" dirty="0">
                <a:solidFill>
                  <a:schemeClr val="tx1"/>
                </a:solidFill>
              </a:rPr>
              <a:t>Responsables : Pr </a:t>
            </a:r>
            <a:r>
              <a:rPr lang="fr-FR" sz="900" b="1" dirty="0" smtClean="0">
                <a:solidFill>
                  <a:schemeClr val="tx1"/>
                </a:solidFill>
              </a:rPr>
              <a:t>J. BELLIEN, Dr A. DUMONT</a:t>
            </a:r>
            <a:endParaRPr lang="fr-FR" sz="1000" b="1" baseline="300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Médecins : </a:t>
            </a:r>
            <a:r>
              <a:rPr lang="fr-FR" sz="800" dirty="0">
                <a:solidFill>
                  <a:schemeClr val="tx1"/>
                </a:solidFill>
              </a:rPr>
              <a:t>Dr M. VAN </a:t>
            </a:r>
            <a:r>
              <a:rPr lang="fr-FR" sz="800" dirty="0" smtClean="0">
                <a:solidFill>
                  <a:schemeClr val="tx1"/>
                </a:solidFill>
              </a:rPr>
              <a:t>WYNSBERGHE, Dr IACOB</a:t>
            </a:r>
            <a:endParaRPr lang="fr-FR" sz="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900" b="1" dirty="0" smtClean="0">
                <a:solidFill>
                  <a:schemeClr val="tx1"/>
                </a:solidFill>
              </a:rPr>
              <a:t>Pharmacologue : </a:t>
            </a:r>
            <a:r>
              <a:rPr lang="fr-FR" sz="800" dirty="0">
                <a:solidFill>
                  <a:schemeClr val="tx1"/>
                </a:solidFill>
              </a:rPr>
              <a:t>Dr T. DUFLOT </a:t>
            </a:r>
            <a:endParaRPr lang="fr-FR" sz="8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fr-FR" sz="800" dirty="0">
              <a:solidFill>
                <a:schemeClr val="tx1"/>
              </a:solidFill>
            </a:endParaRPr>
          </a:p>
          <a:p>
            <a:pPr>
              <a:defRPr/>
            </a:pPr>
            <a:endParaRPr lang="fr-FR" sz="5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94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</TotalTime>
  <Words>629</Words>
  <Application>Microsoft Office PowerPoint</Application>
  <PresentationFormat>Affichage à l'écran (4:3)</PresentationFormat>
  <Paragraphs>146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1_Thème Office</vt:lpstr>
      <vt:lpstr>Présentation PowerPoint</vt:lpstr>
      <vt:lpstr>Présentation PowerPoint</vt:lpstr>
    </vt:vector>
  </TitlesOfParts>
  <Company>CHU de Rouen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Localadmin</dc:creator>
  <cp:lastModifiedBy>DUMONT, Audrey</cp:lastModifiedBy>
  <cp:revision>81</cp:revision>
  <cp:lastPrinted>2023-09-07T14:05:30Z</cp:lastPrinted>
  <dcterms:created xsi:type="dcterms:W3CDTF">2020-11-06T13:27:34Z</dcterms:created>
  <dcterms:modified xsi:type="dcterms:W3CDTF">2026-03-16T10:44:34Z</dcterms:modified>
</cp:coreProperties>
</file>