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fld id="{1EAADB00-59E1-4957-BBD8-5BA8E355B233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6AA9E025-8076-4E85-9477-5369C38AF7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1641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91AA0-5E5E-4BE3-84C0-F577916866C7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060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F98B-F649-6C47-95A8-F723B6275BE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12/09/2025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B7767-85A1-C74A-9287-D277B0AA940F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48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F98B-F649-6C47-95A8-F723B6275BE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12/09/2025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B7767-85A1-C74A-9287-D277B0AA940F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881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F98B-F649-6C47-95A8-F723B6275BE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12/09/2025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B7767-85A1-C74A-9287-D277B0AA940F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063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F98B-F649-6C47-95A8-F723B6275BE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12/09/2025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B7767-85A1-C74A-9287-D277B0AA940F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36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F98B-F649-6C47-95A8-F723B6275BE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12/09/2025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B7767-85A1-C74A-9287-D277B0AA940F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444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F98B-F649-6C47-95A8-F723B6275BE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12/09/2025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B7767-85A1-C74A-9287-D277B0AA940F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379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F98B-F649-6C47-95A8-F723B6275BE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12/09/2025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B7767-85A1-C74A-9287-D277B0AA940F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213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F98B-F649-6C47-95A8-F723B6275BE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12/09/2025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B7767-85A1-C74A-9287-D277B0AA940F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499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F98B-F649-6C47-95A8-F723B6275BE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12/09/2025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B7767-85A1-C74A-9287-D277B0AA940F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321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F98B-F649-6C47-95A8-F723B6275BE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12/09/2025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B7767-85A1-C74A-9287-D277B0AA940F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318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F98B-F649-6C47-95A8-F723B6275BE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12/09/2025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B7767-85A1-C74A-9287-D277B0AA940F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354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0F98B-F649-6C47-95A8-F723B6275BE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12/09/2025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B7767-85A1-C74A-9287-D277B0AA940F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606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ZoneTexte 42"/>
          <p:cNvSpPr txBox="1"/>
          <p:nvPr/>
        </p:nvSpPr>
        <p:spPr>
          <a:xfrm>
            <a:off x="1043608" y="822203"/>
            <a:ext cx="1438619" cy="23083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900" b="1">
                <a:solidFill>
                  <a:srgbClr val="4472C4"/>
                </a:solidFill>
              </a:defRPr>
            </a:lvl1pPr>
          </a:lstStyle>
          <a:p>
            <a:r>
              <a:rPr lang="fr-FR" dirty="0"/>
              <a:t>Directeur  </a:t>
            </a:r>
            <a:r>
              <a:rPr lang="fr-FR" dirty="0" smtClean="0">
                <a:solidFill>
                  <a:prstClr val="black"/>
                </a:solidFill>
              </a:rPr>
              <a:t>Louis CHARLET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120788" y="1948760"/>
            <a:ext cx="8849843" cy="1265643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fr-FR" sz="1200" b="1" dirty="0">
                <a:solidFill>
                  <a:srgbClr val="4472C4"/>
                </a:solidFill>
              </a:rPr>
              <a:t>MANAGEMENT de la DIRECTION</a:t>
            </a:r>
          </a:p>
        </p:txBody>
      </p:sp>
      <p:sp>
        <p:nvSpPr>
          <p:cNvPr id="46" name="Rectangle à coins arrondis 45"/>
          <p:cNvSpPr/>
          <p:nvPr/>
        </p:nvSpPr>
        <p:spPr>
          <a:xfrm>
            <a:off x="72687" y="3223714"/>
            <a:ext cx="9002138" cy="2453227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fr-FR" sz="1200" b="1" dirty="0" smtClean="0">
                <a:solidFill>
                  <a:srgbClr val="4472C4"/>
                </a:solidFill>
              </a:rPr>
              <a:t>REALISATION</a:t>
            </a:r>
          </a:p>
          <a:p>
            <a:endParaRPr lang="fr-FR" sz="1400" b="1" dirty="0">
              <a:solidFill>
                <a:srgbClr val="4472C4"/>
              </a:solidFill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72687" y="5765737"/>
            <a:ext cx="8974092" cy="91459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200" b="1" dirty="0">
                <a:solidFill>
                  <a:srgbClr val="4472C4"/>
                </a:solidFill>
              </a:rPr>
              <a:t>SUPPORT</a:t>
            </a:r>
            <a:endParaRPr lang="fr-FR" sz="1400" b="1" dirty="0">
              <a:solidFill>
                <a:srgbClr val="4472C4"/>
              </a:solidFill>
            </a:endParaRPr>
          </a:p>
          <a:p>
            <a:endParaRPr lang="fr-FR" sz="1400" b="1" dirty="0">
              <a:solidFill>
                <a:srgbClr val="4472C4"/>
              </a:solidFill>
            </a:endParaRPr>
          </a:p>
          <a:p>
            <a:endParaRPr lang="fr-FR" sz="1400" b="1" dirty="0">
              <a:solidFill>
                <a:srgbClr val="4472C4"/>
              </a:solidFill>
            </a:endParaRPr>
          </a:p>
          <a:p>
            <a:endParaRPr lang="fr-FR" sz="1400" b="1" dirty="0">
              <a:solidFill>
                <a:srgbClr val="4472C4"/>
              </a:solidFill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255376" y="2217611"/>
            <a:ext cx="2674409" cy="96949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800" b="1" cap="small" dirty="0">
                <a:solidFill>
                  <a:prstClr val="black"/>
                </a:solidFill>
              </a:rPr>
              <a:t>Management Stratégique </a:t>
            </a:r>
            <a:endParaRPr lang="fr-FR" sz="600" b="1" cap="small" dirty="0">
              <a:solidFill>
                <a:prstClr val="black"/>
              </a:solidFill>
            </a:endParaRPr>
          </a:p>
          <a:p>
            <a:r>
              <a:rPr lang="fr-FR" sz="800" b="1" dirty="0" smtClean="0">
                <a:solidFill>
                  <a:srgbClr val="4472C4"/>
                </a:solidFill>
              </a:rPr>
              <a:t>Coordonnateur                 </a:t>
            </a:r>
            <a:r>
              <a:rPr lang="fr-FR" sz="800" b="1" dirty="0" smtClean="0">
                <a:solidFill>
                  <a:prstClr val="black"/>
                </a:solidFill>
              </a:rPr>
              <a:t>Pr </a:t>
            </a:r>
            <a:r>
              <a:rPr lang="fr-FR" sz="700" b="1" dirty="0" smtClean="0">
                <a:solidFill>
                  <a:prstClr val="black"/>
                </a:solidFill>
              </a:rPr>
              <a:t>Dominique </a:t>
            </a:r>
            <a:r>
              <a:rPr lang="fr-FR" sz="800" b="1" dirty="0" smtClean="0">
                <a:solidFill>
                  <a:prstClr val="black"/>
                </a:solidFill>
              </a:rPr>
              <a:t>GUERROT</a:t>
            </a:r>
            <a:r>
              <a:rPr lang="fr-FR" sz="900" b="1" baseline="30000" dirty="0" smtClean="0">
                <a:solidFill>
                  <a:prstClr val="black"/>
                </a:solidFill>
              </a:rPr>
              <a:t>1-3</a:t>
            </a:r>
            <a:endParaRPr lang="fr-FR" sz="800" b="1" dirty="0">
              <a:solidFill>
                <a:prstClr val="black"/>
              </a:solidFill>
            </a:endParaRPr>
          </a:p>
          <a:p>
            <a:r>
              <a:rPr lang="fr-FR" sz="800" b="1" dirty="0">
                <a:solidFill>
                  <a:srgbClr val="4472C4"/>
                </a:solidFill>
              </a:rPr>
              <a:t>Coordonnateur adjoint </a:t>
            </a:r>
            <a:r>
              <a:rPr lang="fr-FR" sz="800" dirty="0">
                <a:solidFill>
                  <a:srgbClr val="4472C4"/>
                </a:solidFill>
              </a:rPr>
              <a:t> </a:t>
            </a:r>
            <a:r>
              <a:rPr lang="fr-FR" sz="800" b="1" dirty="0" smtClean="0">
                <a:solidFill>
                  <a:prstClr val="black"/>
                </a:solidFill>
              </a:rPr>
              <a:t>Pr </a:t>
            </a:r>
            <a:r>
              <a:rPr lang="fr-FR" sz="700" b="1" dirty="0" smtClean="0">
                <a:solidFill>
                  <a:prstClr val="black"/>
                </a:solidFill>
              </a:rPr>
              <a:t>Jérémy</a:t>
            </a:r>
            <a:r>
              <a:rPr lang="fr-FR" sz="800" b="1" dirty="0" smtClean="0">
                <a:solidFill>
                  <a:prstClr val="black"/>
                </a:solidFill>
              </a:rPr>
              <a:t> </a:t>
            </a:r>
            <a:r>
              <a:rPr lang="fr-FR" sz="800" b="1" dirty="0">
                <a:solidFill>
                  <a:prstClr val="black"/>
                </a:solidFill>
              </a:rPr>
              <a:t>BELLIEN </a:t>
            </a:r>
            <a:r>
              <a:rPr lang="fr-FR" sz="800" b="1" baseline="30000" dirty="0" smtClean="0">
                <a:solidFill>
                  <a:prstClr val="black"/>
                </a:solidFill>
              </a:rPr>
              <a:t>3-5</a:t>
            </a:r>
            <a:endParaRPr lang="fr-FR" sz="800" b="1" dirty="0">
              <a:solidFill>
                <a:prstClr val="black"/>
              </a:solidFill>
            </a:endParaRPr>
          </a:p>
          <a:p>
            <a:r>
              <a:rPr lang="fr-FR" sz="800" b="1" dirty="0">
                <a:solidFill>
                  <a:srgbClr val="4472C4"/>
                </a:solidFill>
              </a:rPr>
              <a:t>Médecins délégués         </a:t>
            </a:r>
            <a:r>
              <a:rPr lang="fr-FR" sz="800" b="1" dirty="0" smtClean="0">
                <a:solidFill>
                  <a:prstClr val="black"/>
                </a:solidFill>
              </a:rPr>
              <a:t>Pr </a:t>
            </a:r>
            <a:r>
              <a:rPr lang="fr-FR" sz="700" b="1" dirty="0">
                <a:solidFill>
                  <a:prstClr val="black"/>
                </a:solidFill>
              </a:rPr>
              <a:t>Marie-Pierre</a:t>
            </a:r>
            <a:r>
              <a:rPr lang="fr-FR" sz="800" b="1" dirty="0">
                <a:solidFill>
                  <a:prstClr val="black"/>
                </a:solidFill>
              </a:rPr>
              <a:t> </a:t>
            </a:r>
            <a:r>
              <a:rPr lang="fr-FR" sz="800" b="1" dirty="0" smtClean="0">
                <a:solidFill>
                  <a:prstClr val="black"/>
                </a:solidFill>
              </a:rPr>
              <a:t>TAVOLACCI</a:t>
            </a:r>
            <a:r>
              <a:rPr lang="fr-FR" sz="800" b="1" baseline="30000" dirty="0" smtClean="0">
                <a:solidFill>
                  <a:prstClr val="black"/>
                </a:solidFill>
              </a:rPr>
              <a:t>1</a:t>
            </a:r>
            <a:endParaRPr lang="fr-FR" sz="800" b="1" dirty="0" smtClean="0">
              <a:solidFill>
                <a:prstClr val="black"/>
              </a:solidFill>
            </a:endParaRPr>
          </a:p>
          <a:p>
            <a:r>
              <a:rPr lang="fr-FR" sz="800" b="1" dirty="0">
                <a:solidFill>
                  <a:prstClr val="black"/>
                </a:solidFill>
              </a:rPr>
              <a:t>	 </a:t>
            </a:r>
            <a:r>
              <a:rPr lang="fr-FR" sz="800" b="1" dirty="0" smtClean="0">
                <a:solidFill>
                  <a:prstClr val="black"/>
                </a:solidFill>
              </a:rPr>
              <a:t>   </a:t>
            </a:r>
            <a:r>
              <a:rPr lang="fr-FR" sz="700" b="1" dirty="0" smtClean="0">
                <a:solidFill>
                  <a:prstClr val="black"/>
                </a:solidFill>
              </a:rPr>
              <a:t>Dr Audrey </a:t>
            </a:r>
            <a:r>
              <a:rPr lang="fr-FR" sz="800" b="1" dirty="0" smtClean="0">
                <a:solidFill>
                  <a:prstClr val="black"/>
                </a:solidFill>
              </a:rPr>
              <a:t>DUMONT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1-5</a:t>
            </a:r>
            <a:endParaRPr lang="fr-FR" sz="700" b="1" dirty="0">
              <a:solidFill>
                <a:prstClr val="black"/>
              </a:solidFill>
            </a:endParaRPr>
          </a:p>
          <a:p>
            <a:r>
              <a:rPr lang="fr-FR" sz="800" b="1" dirty="0">
                <a:solidFill>
                  <a:srgbClr val="4472C4"/>
                </a:solidFill>
              </a:rPr>
              <a:t>Biologiste délégué          </a:t>
            </a:r>
            <a:r>
              <a:rPr lang="fr-FR" sz="800" b="1" dirty="0" smtClean="0">
                <a:solidFill>
                  <a:prstClr val="black"/>
                </a:solidFill>
              </a:rPr>
              <a:t>Dr </a:t>
            </a:r>
            <a:r>
              <a:rPr lang="fr-FR" sz="700" b="1" dirty="0" smtClean="0">
                <a:solidFill>
                  <a:prstClr val="black"/>
                </a:solidFill>
              </a:rPr>
              <a:t>Muriel</a:t>
            </a:r>
            <a:r>
              <a:rPr lang="fr-FR" sz="800" b="1" dirty="0" smtClean="0">
                <a:solidFill>
                  <a:prstClr val="black"/>
                </a:solidFill>
              </a:rPr>
              <a:t> QUILLARD</a:t>
            </a:r>
            <a:r>
              <a:rPr lang="fr-FR" sz="800" b="1" baseline="30000" dirty="0" smtClean="0">
                <a:solidFill>
                  <a:prstClr val="black"/>
                </a:solidFill>
              </a:rPr>
              <a:t>3-5</a:t>
            </a:r>
            <a:endParaRPr lang="fr-FR" sz="800" b="1" baseline="30000" dirty="0">
              <a:solidFill>
                <a:srgbClr val="4472C4"/>
              </a:solidFill>
            </a:endParaRPr>
          </a:p>
          <a:p>
            <a:endParaRPr lang="fr-FR" sz="800" b="1" dirty="0">
              <a:solidFill>
                <a:prstClr val="black"/>
              </a:solidFill>
            </a:endParaRPr>
          </a:p>
        </p:txBody>
      </p:sp>
      <p:sp>
        <p:nvSpPr>
          <p:cNvPr id="50" name="ZoneTexte 49"/>
          <p:cNvSpPr txBox="1">
            <a:spLocks noChangeAspect="1"/>
          </p:cNvSpPr>
          <p:nvPr/>
        </p:nvSpPr>
        <p:spPr>
          <a:xfrm>
            <a:off x="3419872" y="2417666"/>
            <a:ext cx="2197951" cy="55399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800" b="1" cap="small" dirty="0">
                <a:solidFill>
                  <a:prstClr val="black"/>
                </a:solidFill>
              </a:rPr>
              <a:t>Communication</a:t>
            </a:r>
          </a:p>
          <a:p>
            <a:pPr algn="ctr"/>
            <a:endParaRPr lang="fr-FR" sz="600" b="1" cap="small" dirty="0">
              <a:solidFill>
                <a:prstClr val="black"/>
              </a:solidFill>
            </a:endParaRPr>
          </a:p>
          <a:p>
            <a:pPr algn="ctr"/>
            <a:r>
              <a:rPr lang="fr-FR" sz="800" b="1" dirty="0">
                <a:solidFill>
                  <a:srgbClr val="4472C4"/>
                </a:solidFill>
              </a:rPr>
              <a:t>Référente  </a:t>
            </a:r>
            <a:r>
              <a:rPr lang="fr-FR" sz="800" dirty="0">
                <a:solidFill>
                  <a:srgbClr val="4472C4"/>
                </a:solidFill>
              </a:rPr>
              <a:t> </a:t>
            </a:r>
            <a:r>
              <a:rPr lang="fr-FR" sz="800" b="1" dirty="0">
                <a:solidFill>
                  <a:prstClr val="black"/>
                </a:solidFill>
              </a:rPr>
              <a:t>Dr </a:t>
            </a:r>
            <a:r>
              <a:rPr lang="fr-FR" sz="800" b="1" dirty="0" smtClean="0">
                <a:solidFill>
                  <a:prstClr val="black"/>
                </a:solidFill>
              </a:rPr>
              <a:t>Audrey DUMONT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1-5</a:t>
            </a:r>
            <a:endParaRPr lang="fr-FR" sz="800" b="1" dirty="0">
              <a:solidFill>
                <a:prstClr val="black"/>
              </a:solidFill>
            </a:endParaRPr>
          </a:p>
          <a:p>
            <a:pPr algn="ctr"/>
            <a:endParaRPr lang="fr-FR" sz="800" dirty="0">
              <a:solidFill>
                <a:prstClr val="black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6107910" y="2276906"/>
            <a:ext cx="2592288" cy="80021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800" b="1" cap="small" dirty="0">
                <a:solidFill>
                  <a:prstClr val="black"/>
                </a:solidFill>
              </a:rPr>
              <a:t>Management de la Qualité et des risques</a:t>
            </a:r>
          </a:p>
          <a:p>
            <a:pPr algn="ctr"/>
            <a:endParaRPr lang="fr-FR" sz="600" b="1" dirty="0">
              <a:solidFill>
                <a:srgbClr val="4472C4"/>
              </a:solidFill>
            </a:endParaRPr>
          </a:p>
          <a:p>
            <a:pPr algn="ctr"/>
            <a:r>
              <a:rPr lang="fr-FR" sz="800" b="1" dirty="0">
                <a:solidFill>
                  <a:srgbClr val="4472C4"/>
                </a:solidFill>
              </a:rPr>
              <a:t>Coordinatrice qualité et </a:t>
            </a:r>
            <a:r>
              <a:rPr lang="fr-FR" sz="800" b="1" dirty="0" smtClean="0">
                <a:solidFill>
                  <a:srgbClr val="4472C4"/>
                </a:solidFill>
              </a:rPr>
              <a:t>risques : </a:t>
            </a:r>
            <a:r>
              <a:rPr lang="fr-FR" sz="800" b="1" dirty="0" smtClean="0">
                <a:solidFill>
                  <a:prstClr val="black"/>
                </a:solidFill>
              </a:rPr>
              <a:t>Asma OUCHOUAL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1</a:t>
            </a:r>
            <a:endParaRPr lang="fr-FR" sz="700" b="1" dirty="0">
              <a:solidFill>
                <a:prstClr val="black"/>
              </a:solidFill>
            </a:endParaRPr>
          </a:p>
          <a:p>
            <a:r>
              <a:rPr lang="fr-FR" sz="800" b="1" dirty="0">
                <a:solidFill>
                  <a:srgbClr val="4472C4"/>
                </a:solidFill>
              </a:rPr>
              <a:t>Technicien référent pharmacologie Clinique  : </a:t>
            </a:r>
            <a:r>
              <a:rPr lang="fr-FR" sz="800" b="1" dirty="0">
                <a:solidFill>
                  <a:prstClr val="black"/>
                </a:solidFill>
              </a:rPr>
              <a:t>Vincent VALOGNES</a:t>
            </a:r>
            <a:r>
              <a:rPr lang="fr-FR" sz="800" b="1" baseline="30000" dirty="0">
                <a:solidFill>
                  <a:prstClr val="black"/>
                </a:solidFill>
              </a:rPr>
              <a:t>5</a:t>
            </a:r>
            <a:endParaRPr lang="fr-FR" sz="800" b="1" dirty="0">
              <a:solidFill>
                <a:prstClr val="black"/>
              </a:solidFill>
            </a:endParaRPr>
          </a:p>
          <a:p>
            <a:pPr algn="ctr"/>
            <a:endParaRPr lang="fr-FR" sz="800" b="1" dirty="0">
              <a:solidFill>
                <a:prstClr val="black"/>
              </a:solidFill>
            </a:endParaRPr>
          </a:p>
        </p:txBody>
      </p:sp>
      <p:sp>
        <p:nvSpPr>
          <p:cNvPr id="52" name="ZoneTexte 51"/>
          <p:cNvSpPr txBox="1"/>
          <p:nvPr/>
        </p:nvSpPr>
        <p:spPr>
          <a:xfrm>
            <a:off x="170159" y="5837137"/>
            <a:ext cx="3034562" cy="70788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800" b="1" cap="small" dirty="0">
                <a:solidFill>
                  <a:prstClr val="black"/>
                </a:solidFill>
              </a:rPr>
              <a:t>Ressources Humaines et </a:t>
            </a:r>
            <a:r>
              <a:rPr lang="fr-FR" sz="800" b="1" cap="small" dirty="0" smtClean="0">
                <a:solidFill>
                  <a:prstClr val="black"/>
                </a:solidFill>
              </a:rPr>
              <a:t>Formation</a:t>
            </a:r>
          </a:p>
          <a:p>
            <a:pPr algn="ctr"/>
            <a:endParaRPr lang="fr-FR" sz="800" b="1" cap="small" dirty="0">
              <a:solidFill>
                <a:prstClr val="black"/>
              </a:solidFill>
            </a:endParaRPr>
          </a:p>
          <a:p>
            <a:r>
              <a:rPr lang="fr-FR" sz="800" b="1" dirty="0" smtClean="0">
                <a:solidFill>
                  <a:srgbClr val="4472C4"/>
                </a:solidFill>
              </a:rPr>
              <a:t>Coordonnateur :  </a:t>
            </a:r>
            <a:r>
              <a:rPr lang="fr-FR" sz="800" b="1" dirty="0">
                <a:solidFill>
                  <a:prstClr val="black"/>
                </a:solidFill>
              </a:rPr>
              <a:t>Pr. Dominique </a:t>
            </a:r>
            <a:r>
              <a:rPr lang="fr-FR" sz="800" b="1" dirty="0" smtClean="0">
                <a:solidFill>
                  <a:prstClr val="black"/>
                </a:solidFill>
              </a:rPr>
              <a:t>GUERROT</a:t>
            </a:r>
            <a:r>
              <a:rPr lang="fr-FR" sz="800" b="1" baseline="30000" dirty="0" smtClean="0">
                <a:solidFill>
                  <a:prstClr val="black"/>
                </a:solidFill>
              </a:rPr>
              <a:t>1-3</a:t>
            </a:r>
            <a:endParaRPr lang="fr-FR" sz="800" b="1" baseline="30000" dirty="0">
              <a:solidFill>
                <a:prstClr val="black"/>
              </a:solidFill>
            </a:endParaRPr>
          </a:p>
          <a:p>
            <a:r>
              <a:rPr lang="fr-FR" sz="800" b="1" dirty="0">
                <a:solidFill>
                  <a:srgbClr val="4472C4"/>
                </a:solidFill>
              </a:rPr>
              <a:t>Cadre Supérieur  de </a:t>
            </a:r>
            <a:r>
              <a:rPr lang="fr-FR" sz="800" b="1" dirty="0" smtClean="0">
                <a:solidFill>
                  <a:srgbClr val="4472C4"/>
                </a:solidFill>
              </a:rPr>
              <a:t>Santé :   </a:t>
            </a:r>
            <a:r>
              <a:rPr lang="fr-FR" sz="800" dirty="0" smtClean="0">
                <a:solidFill>
                  <a:prstClr val="black"/>
                </a:solidFill>
              </a:rPr>
              <a:t> </a:t>
            </a:r>
            <a:r>
              <a:rPr lang="fr-FR" sz="800" b="1" dirty="0" smtClean="0">
                <a:solidFill>
                  <a:prstClr val="black"/>
                </a:solidFill>
              </a:rPr>
              <a:t>Isabelle LE BRUN</a:t>
            </a:r>
            <a:r>
              <a:rPr lang="fr-FR" sz="800" b="1" baseline="30000" dirty="0" smtClean="0">
                <a:solidFill>
                  <a:prstClr val="black"/>
                </a:solidFill>
              </a:rPr>
              <a:t>1</a:t>
            </a:r>
            <a:r>
              <a:rPr lang="fr-FR" sz="800" b="1" dirty="0" smtClean="0">
                <a:solidFill>
                  <a:prstClr val="black"/>
                </a:solidFill>
              </a:rPr>
              <a:t> </a:t>
            </a:r>
          </a:p>
          <a:p>
            <a:r>
              <a:rPr lang="fr-FR" sz="800" b="1" dirty="0" smtClean="0">
                <a:solidFill>
                  <a:srgbClr val="4472C4"/>
                </a:solidFill>
              </a:rPr>
              <a:t>Technicien référent </a:t>
            </a:r>
            <a:r>
              <a:rPr lang="fr-FR" sz="800" b="1" dirty="0">
                <a:solidFill>
                  <a:srgbClr val="4472C4"/>
                </a:solidFill>
              </a:rPr>
              <a:t>pharmacologie Clinique  : </a:t>
            </a:r>
            <a:r>
              <a:rPr lang="fr-FR" sz="800" b="1" dirty="0">
                <a:solidFill>
                  <a:prstClr val="black"/>
                </a:solidFill>
              </a:rPr>
              <a:t>Vincent </a:t>
            </a:r>
            <a:r>
              <a:rPr lang="fr-FR" sz="800" b="1" dirty="0" smtClean="0">
                <a:solidFill>
                  <a:prstClr val="black"/>
                </a:solidFill>
              </a:rPr>
              <a:t>VALOGNES</a:t>
            </a:r>
            <a:r>
              <a:rPr lang="fr-FR" sz="800" b="1" baseline="30000" dirty="0" smtClean="0">
                <a:solidFill>
                  <a:prstClr val="black"/>
                </a:solidFill>
              </a:rPr>
              <a:t>5</a:t>
            </a:r>
            <a:endParaRPr lang="fr-FR" sz="800" b="1" dirty="0">
              <a:solidFill>
                <a:prstClr val="black"/>
              </a:solidFill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3302192" y="5855325"/>
            <a:ext cx="2570706" cy="70788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800" b="1" cap="small" dirty="0">
                <a:solidFill>
                  <a:prstClr val="black"/>
                </a:solidFill>
              </a:rPr>
              <a:t>Système d’Information</a:t>
            </a:r>
          </a:p>
          <a:p>
            <a:pPr algn="ctr"/>
            <a:endParaRPr lang="fr-FR" sz="800" b="1" cap="small" dirty="0">
              <a:solidFill>
                <a:prstClr val="black"/>
              </a:solidFill>
            </a:endParaRPr>
          </a:p>
          <a:p>
            <a:r>
              <a:rPr lang="fr-FR" sz="800" b="1" dirty="0" smtClean="0">
                <a:solidFill>
                  <a:srgbClr val="4472C4"/>
                </a:solidFill>
              </a:rPr>
              <a:t>                    Référent : </a:t>
            </a:r>
            <a:r>
              <a:rPr lang="fr-FR" sz="800" b="1" dirty="0" smtClean="0">
                <a:solidFill>
                  <a:prstClr val="black"/>
                </a:solidFill>
              </a:rPr>
              <a:t>Asma OUCHOUAL</a:t>
            </a:r>
            <a:r>
              <a:rPr lang="fr-FR" sz="800" b="1" baseline="30000" dirty="0" smtClean="0">
                <a:solidFill>
                  <a:prstClr val="black"/>
                </a:solidFill>
              </a:rPr>
              <a:t>1</a:t>
            </a:r>
          </a:p>
          <a:p>
            <a:endParaRPr lang="fr-FR" sz="800" b="1" dirty="0" smtClean="0">
              <a:solidFill>
                <a:prstClr val="black"/>
              </a:solidFill>
            </a:endParaRPr>
          </a:p>
          <a:p>
            <a:endParaRPr lang="fr-FR" sz="800" b="1" dirty="0">
              <a:solidFill>
                <a:prstClr val="black"/>
              </a:solidFill>
            </a:endParaRPr>
          </a:p>
        </p:txBody>
      </p:sp>
      <p:sp>
        <p:nvSpPr>
          <p:cNvPr id="54" name="ZoneTexte 53"/>
          <p:cNvSpPr txBox="1"/>
          <p:nvPr/>
        </p:nvSpPr>
        <p:spPr>
          <a:xfrm>
            <a:off x="5984793" y="5874209"/>
            <a:ext cx="2985838" cy="70788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800" b="1" cap="small" dirty="0">
                <a:solidFill>
                  <a:prstClr val="black"/>
                </a:solidFill>
              </a:rPr>
              <a:t>Gestion de l’environnement et de l’infrastructure </a:t>
            </a:r>
          </a:p>
          <a:p>
            <a:pPr algn="ctr"/>
            <a:endParaRPr lang="fr-FR" sz="800" b="1" cap="small" dirty="0">
              <a:solidFill>
                <a:prstClr val="black"/>
              </a:solidFill>
            </a:endParaRPr>
          </a:p>
          <a:p>
            <a:pPr algn="ctr"/>
            <a:r>
              <a:rPr lang="fr-FR" sz="800" b="1" dirty="0" smtClean="0">
                <a:solidFill>
                  <a:srgbClr val="4472C4"/>
                </a:solidFill>
              </a:rPr>
              <a:t>Référent :  </a:t>
            </a:r>
            <a:r>
              <a:rPr lang="fr-FR" sz="800" b="1" dirty="0" smtClean="0">
                <a:solidFill>
                  <a:prstClr val="black"/>
                </a:solidFill>
              </a:rPr>
              <a:t>Laurent MARTIN</a:t>
            </a:r>
            <a:r>
              <a:rPr lang="fr-FR" sz="800" b="1" baseline="30000" dirty="0" smtClean="0">
                <a:solidFill>
                  <a:prstClr val="black"/>
                </a:solidFill>
              </a:rPr>
              <a:t>1/</a:t>
            </a:r>
            <a:r>
              <a:rPr lang="fr-FR" sz="800" b="1" dirty="0">
                <a:solidFill>
                  <a:prstClr val="black"/>
                </a:solidFill>
              </a:rPr>
              <a:t> Isabelle LE BRUN</a:t>
            </a:r>
            <a:r>
              <a:rPr lang="fr-FR" sz="800" b="1" baseline="30000" dirty="0">
                <a:solidFill>
                  <a:prstClr val="black"/>
                </a:solidFill>
              </a:rPr>
              <a:t>1</a:t>
            </a:r>
            <a:r>
              <a:rPr lang="fr-FR" sz="800" b="1" dirty="0">
                <a:solidFill>
                  <a:prstClr val="black"/>
                </a:solidFill>
              </a:rPr>
              <a:t> </a:t>
            </a:r>
            <a:endParaRPr lang="fr-FR" sz="800" b="1" dirty="0" smtClean="0">
              <a:solidFill>
                <a:prstClr val="black"/>
              </a:solidFill>
            </a:endParaRPr>
          </a:p>
          <a:p>
            <a:r>
              <a:rPr lang="fr-FR" sz="800" b="1" dirty="0">
                <a:solidFill>
                  <a:srgbClr val="4472C4"/>
                </a:solidFill>
              </a:rPr>
              <a:t>Technicien référent pharmacologie Clinique  : </a:t>
            </a:r>
            <a:r>
              <a:rPr lang="fr-FR" sz="800" b="1" dirty="0">
                <a:solidFill>
                  <a:prstClr val="black"/>
                </a:solidFill>
              </a:rPr>
              <a:t>Vincent VALOGNES</a:t>
            </a:r>
            <a:r>
              <a:rPr lang="fr-FR" sz="800" b="1" baseline="30000" dirty="0">
                <a:solidFill>
                  <a:prstClr val="black"/>
                </a:solidFill>
              </a:rPr>
              <a:t>5</a:t>
            </a:r>
            <a:endParaRPr lang="fr-FR" sz="800" b="1" dirty="0">
              <a:solidFill>
                <a:prstClr val="black"/>
              </a:solidFill>
            </a:endParaRPr>
          </a:p>
          <a:p>
            <a:endParaRPr lang="fr-FR" sz="800" b="1" dirty="0">
              <a:solidFill>
                <a:srgbClr val="4472C4"/>
              </a:solidFill>
            </a:endParaRPr>
          </a:p>
        </p:txBody>
      </p:sp>
      <p:sp>
        <p:nvSpPr>
          <p:cNvPr id="58" name="ZoneTexte 57"/>
          <p:cNvSpPr txBox="1"/>
          <p:nvPr/>
        </p:nvSpPr>
        <p:spPr>
          <a:xfrm>
            <a:off x="192240" y="3597738"/>
            <a:ext cx="3667350" cy="182101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800" b="1" cap="small" dirty="0" smtClean="0">
                <a:solidFill>
                  <a:prstClr val="black"/>
                </a:solidFill>
              </a:rPr>
              <a:t>Site CIC-CRB 1404 - PHARMACOLOGIE CLINIQUE </a:t>
            </a:r>
            <a:endParaRPr lang="fr-FR" sz="800" b="1" cap="small" dirty="0">
              <a:solidFill>
                <a:prstClr val="black"/>
              </a:solidFill>
            </a:endParaRPr>
          </a:p>
          <a:p>
            <a:pPr algn="ctr"/>
            <a:endParaRPr lang="fr-FR" sz="800" b="1" cap="small" dirty="0" smtClean="0">
              <a:solidFill>
                <a:prstClr val="black"/>
              </a:solidFill>
            </a:endParaRPr>
          </a:p>
          <a:p>
            <a:r>
              <a:rPr lang="fr-FR" sz="700" b="1" dirty="0" smtClean="0">
                <a:solidFill>
                  <a:srgbClr val="4472C4"/>
                </a:solidFill>
              </a:rPr>
              <a:t>Médecins 	                    </a:t>
            </a:r>
            <a:r>
              <a:rPr lang="fr-FR" sz="700" b="1" dirty="0" smtClean="0">
                <a:solidFill>
                  <a:prstClr val="black"/>
                </a:solidFill>
              </a:rPr>
              <a:t>Pr Marie-Pierre TAVOLACCI</a:t>
            </a:r>
            <a:r>
              <a:rPr lang="fr-FR" sz="700" b="1" baseline="30000" dirty="0">
                <a:solidFill>
                  <a:prstClr val="black"/>
                </a:solidFill>
              </a:rPr>
              <a:t>1</a:t>
            </a:r>
            <a:endParaRPr lang="fr-FR" sz="700" b="1" dirty="0" smtClean="0">
              <a:solidFill>
                <a:prstClr val="black"/>
              </a:solidFill>
            </a:endParaRPr>
          </a:p>
          <a:p>
            <a:r>
              <a:rPr lang="fr-FR" sz="700" b="1" dirty="0" smtClean="0">
                <a:solidFill>
                  <a:prstClr val="black"/>
                </a:solidFill>
              </a:rPr>
              <a:t>	                    Dr Audrey DUMONT</a:t>
            </a:r>
            <a:r>
              <a:rPr lang="fr-FR" sz="700" b="1" baseline="30000" dirty="0">
                <a:solidFill>
                  <a:prstClr val="black"/>
                </a:solidFill>
              </a:rPr>
              <a:t> 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1-5</a:t>
            </a:r>
            <a:endParaRPr lang="fr-FR" sz="700" b="1" dirty="0" smtClean="0">
              <a:solidFill>
                <a:prstClr val="black"/>
              </a:solidFill>
            </a:endParaRPr>
          </a:p>
          <a:p>
            <a:r>
              <a:rPr lang="fr-FR" sz="700" b="1" dirty="0">
                <a:solidFill>
                  <a:prstClr val="black"/>
                </a:solidFill>
              </a:rPr>
              <a:t>	 </a:t>
            </a:r>
            <a:r>
              <a:rPr lang="fr-FR" sz="700" b="1" dirty="0" smtClean="0">
                <a:solidFill>
                  <a:prstClr val="black"/>
                </a:solidFill>
              </a:rPr>
              <a:t>                   Dr Michèle IACOB</a:t>
            </a:r>
            <a:r>
              <a:rPr lang="fr-FR" sz="700" b="1" baseline="30000" dirty="0">
                <a:solidFill>
                  <a:prstClr val="black"/>
                </a:solidFill>
              </a:rPr>
              <a:t> 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5</a:t>
            </a:r>
          </a:p>
          <a:p>
            <a:r>
              <a:rPr lang="fr-FR" sz="700" b="1" dirty="0" smtClean="0">
                <a:solidFill>
                  <a:prstClr val="black"/>
                </a:solidFill>
              </a:rPr>
              <a:t>	                    Dr Dorian NEZAM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1</a:t>
            </a:r>
            <a:endParaRPr lang="fr-FR" sz="700" b="1" dirty="0" smtClean="0">
              <a:solidFill>
                <a:srgbClr val="4472C4"/>
              </a:solidFill>
            </a:endParaRPr>
          </a:p>
          <a:p>
            <a:pPr>
              <a:defRPr/>
            </a:pPr>
            <a:r>
              <a:rPr lang="fr-FR" sz="700" b="1" dirty="0" smtClean="0">
                <a:solidFill>
                  <a:schemeClr val="accent1">
                    <a:lumMod val="75000"/>
                  </a:schemeClr>
                </a:solidFill>
              </a:rPr>
              <a:t>Assistants MG                                       </a:t>
            </a:r>
            <a:r>
              <a:rPr lang="fr-FR" sz="700" b="1" dirty="0" smtClean="0">
                <a:solidFill>
                  <a:schemeClr val="tx1"/>
                </a:solidFill>
              </a:rPr>
              <a:t>Dr Edouard LEMOINE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2 </a:t>
            </a:r>
            <a:r>
              <a:rPr lang="fr-FR" sz="700" b="1" dirty="0">
                <a:solidFill>
                  <a:schemeClr val="tx1"/>
                </a:solidFill>
              </a:rPr>
              <a:t>/</a:t>
            </a:r>
            <a:r>
              <a:rPr lang="fr-FR" sz="700" b="1" dirty="0" smtClean="0">
                <a:solidFill>
                  <a:schemeClr val="tx1"/>
                </a:solidFill>
              </a:rPr>
              <a:t> Dr Elena BINZARI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2</a:t>
            </a:r>
            <a:r>
              <a:rPr lang="fr-FR" sz="700" b="1" dirty="0" smtClean="0">
                <a:solidFill>
                  <a:schemeClr val="tx1"/>
                </a:solidFill>
              </a:rPr>
              <a:t> </a:t>
            </a:r>
          </a:p>
          <a:p>
            <a:pPr>
              <a:defRPr/>
            </a:pPr>
            <a:r>
              <a:rPr lang="fr-FR" sz="700" b="1" dirty="0" smtClean="0">
                <a:solidFill>
                  <a:srgbClr val="4472C4"/>
                </a:solidFill>
              </a:rPr>
              <a:t>Biologistes 	                    </a:t>
            </a:r>
            <a:r>
              <a:rPr lang="fr-FR" sz="700" b="1" dirty="0" smtClean="0">
                <a:solidFill>
                  <a:schemeClr val="tx1"/>
                </a:solidFill>
              </a:rPr>
              <a:t>Dr Muriel QUILLARD 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3-5</a:t>
            </a:r>
          </a:p>
          <a:p>
            <a:pPr>
              <a:defRPr/>
            </a:pPr>
            <a:r>
              <a:rPr lang="fr-FR" sz="700" b="1" baseline="30000" dirty="0">
                <a:solidFill>
                  <a:prstClr val="black"/>
                </a:solidFill>
              </a:rPr>
              <a:t>	 </a:t>
            </a:r>
            <a:r>
              <a:rPr lang="fr-FR" sz="700" b="1" dirty="0" smtClean="0">
                <a:solidFill>
                  <a:prstClr val="black"/>
                </a:solidFill>
              </a:rPr>
              <a:t>                   Dr Thomas DUFLOT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5</a:t>
            </a:r>
            <a:endParaRPr lang="fr-FR" sz="700" b="1" baseline="30000" dirty="0">
              <a:solidFill>
                <a:srgbClr val="4472C4"/>
              </a:solidFill>
            </a:endParaRPr>
          </a:p>
          <a:p>
            <a:pPr>
              <a:defRPr/>
            </a:pPr>
            <a:r>
              <a:rPr lang="fr-FR" sz="700" b="1" dirty="0" smtClean="0">
                <a:solidFill>
                  <a:srgbClr val="4472C4"/>
                </a:solidFill>
              </a:rPr>
              <a:t>Secrétaire: 	                    </a:t>
            </a:r>
            <a:r>
              <a:rPr lang="fr-FR" sz="700" b="1" dirty="0" smtClean="0">
                <a:solidFill>
                  <a:prstClr val="black"/>
                </a:solidFill>
              </a:rPr>
              <a:t>Maud NICOLAI </a:t>
            </a:r>
            <a:r>
              <a:rPr lang="fr-FR" sz="700" b="1" dirty="0">
                <a:solidFill>
                  <a:prstClr val="black"/>
                </a:solidFill>
              </a:rPr>
              <a:t>²</a:t>
            </a:r>
            <a:endParaRPr lang="fr-FR" sz="700" b="1" baseline="3000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fr-FR" sz="700" b="1" dirty="0">
                <a:solidFill>
                  <a:srgbClr val="4472C4"/>
                </a:solidFill>
              </a:rPr>
              <a:t>Infirmiers de recherche clinique     </a:t>
            </a:r>
            <a:r>
              <a:rPr lang="fr-FR" sz="700" b="1" dirty="0" smtClean="0">
                <a:solidFill>
                  <a:srgbClr val="4472C4"/>
                </a:solidFill>
              </a:rPr>
              <a:t>   </a:t>
            </a:r>
            <a:r>
              <a:rPr lang="fr-FR" sz="700" b="1" dirty="0" smtClean="0">
                <a:solidFill>
                  <a:prstClr val="black"/>
                </a:solidFill>
              </a:rPr>
              <a:t>Laurent MARTIN</a:t>
            </a:r>
            <a:r>
              <a:rPr lang="fr-FR" sz="700" b="1" baseline="30000" dirty="0">
                <a:solidFill>
                  <a:prstClr val="black"/>
                </a:solidFill>
              </a:rPr>
              <a:t>1</a:t>
            </a:r>
            <a:r>
              <a:rPr lang="fr-FR" sz="700" b="1" dirty="0" smtClean="0">
                <a:solidFill>
                  <a:prstClr val="black"/>
                </a:solidFill>
              </a:rPr>
              <a:t>  /  Hélène RENAUX</a:t>
            </a:r>
            <a:r>
              <a:rPr lang="fr-FR" sz="700" b="1" baseline="30000" dirty="0">
                <a:solidFill>
                  <a:prstClr val="black"/>
                </a:solidFill>
              </a:rPr>
              <a:t>1</a:t>
            </a:r>
            <a:endParaRPr lang="fr-FR" sz="700" b="1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fr-FR" sz="700" b="1" dirty="0">
                <a:solidFill>
                  <a:srgbClr val="4472C4"/>
                </a:solidFill>
              </a:rPr>
              <a:t>Aide soignante –TEC                            </a:t>
            </a:r>
            <a:r>
              <a:rPr lang="fr-FR" sz="700" b="1" dirty="0" smtClean="0">
                <a:solidFill>
                  <a:prstClr val="black"/>
                </a:solidFill>
              </a:rPr>
              <a:t>Carine DANIEL</a:t>
            </a:r>
            <a:r>
              <a:rPr lang="fr-FR" sz="700" b="1" baseline="30000" dirty="0">
                <a:solidFill>
                  <a:prstClr val="black"/>
                </a:solidFill>
              </a:rPr>
              <a:t>1</a:t>
            </a:r>
            <a:endParaRPr lang="fr-FR" sz="700" b="1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fr-FR" sz="700" b="1" dirty="0" smtClean="0">
                <a:solidFill>
                  <a:srgbClr val="4472C4"/>
                </a:solidFill>
              </a:rPr>
              <a:t>Techniciens de </a:t>
            </a:r>
            <a:r>
              <a:rPr lang="fr-FR" sz="700" b="1" dirty="0">
                <a:solidFill>
                  <a:srgbClr val="4472C4"/>
                </a:solidFill>
              </a:rPr>
              <a:t>laboratoires          </a:t>
            </a:r>
            <a:r>
              <a:rPr lang="fr-FR" sz="700" b="1" dirty="0" smtClean="0">
                <a:solidFill>
                  <a:srgbClr val="4472C4"/>
                </a:solidFill>
              </a:rPr>
              <a:t>     </a:t>
            </a:r>
            <a:r>
              <a:rPr lang="fr-FR" sz="700" b="1" dirty="0" smtClean="0">
                <a:solidFill>
                  <a:prstClr val="black"/>
                </a:solidFill>
              </a:rPr>
              <a:t>Odile VANDAPEL</a:t>
            </a:r>
            <a:r>
              <a:rPr lang="fr-FR" sz="900" b="1" baseline="30000" dirty="0">
                <a:solidFill>
                  <a:prstClr val="black"/>
                </a:solidFill>
              </a:rPr>
              <a:t>²</a:t>
            </a:r>
            <a:r>
              <a:rPr lang="fr-FR" sz="900" b="1" baseline="30000" dirty="0" smtClean="0">
                <a:solidFill>
                  <a:prstClr val="black"/>
                </a:solidFill>
              </a:rPr>
              <a:t> </a:t>
            </a:r>
            <a:r>
              <a:rPr lang="fr-FR" sz="700" b="1" dirty="0" smtClean="0">
                <a:solidFill>
                  <a:prstClr val="black"/>
                </a:solidFill>
              </a:rPr>
              <a:t> / Céline ANDRE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1</a:t>
            </a:r>
            <a:r>
              <a:rPr lang="fr-FR" sz="700" b="1" dirty="0">
                <a:solidFill>
                  <a:prstClr val="black"/>
                </a:solidFill>
              </a:rPr>
              <a:t> 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 </a:t>
            </a:r>
            <a:r>
              <a:rPr lang="fr-FR" sz="700" b="1" dirty="0" smtClean="0">
                <a:solidFill>
                  <a:prstClr val="black"/>
                </a:solidFill>
              </a:rPr>
              <a:t>/ </a:t>
            </a:r>
            <a:r>
              <a:rPr lang="fr-FR" sz="700" b="1" dirty="0" err="1" smtClean="0">
                <a:solidFill>
                  <a:prstClr val="black"/>
                </a:solidFill>
              </a:rPr>
              <a:t>Tiago</a:t>
            </a:r>
            <a:r>
              <a:rPr lang="fr-FR" sz="700" b="1" dirty="0" smtClean="0">
                <a:solidFill>
                  <a:prstClr val="black"/>
                </a:solidFill>
              </a:rPr>
              <a:t> DE JESUS RODRIGUES </a:t>
            </a:r>
            <a:r>
              <a:rPr lang="fr-FR" sz="700" b="1" baseline="30000" dirty="0">
                <a:solidFill>
                  <a:prstClr val="black"/>
                </a:solidFill>
              </a:rPr>
              <a:t>1</a:t>
            </a:r>
            <a:endParaRPr lang="fr-FR" sz="700" b="1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fr-FR" sz="700" b="1" dirty="0">
                <a:solidFill>
                  <a:srgbClr val="4472C4"/>
                </a:solidFill>
              </a:rPr>
              <a:t>Coordonnateurs d’essais cliniques   </a:t>
            </a:r>
            <a:r>
              <a:rPr lang="fr-FR" sz="700" b="1" dirty="0" smtClean="0">
                <a:solidFill>
                  <a:srgbClr val="4472C4"/>
                </a:solidFill>
              </a:rPr>
              <a:t> </a:t>
            </a:r>
            <a:r>
              <a:rPr lang="fr-FR" sz="700" b="1" dirty="0" smtClean="0">
                <a:solidFill>
                  <a:prstClr val="black"/>
                </a:solidFill>
              </a:rPr>
              <a:t>Mourad </a:t>
            </a:r>
            <a:r>
              <a:rPr lang="fr-FR" sz="700" b="1" dirty="0">
                <a:solidFill>
                  <a:prstClr val="black"/>
                </a:solidFill>
              </a:rPr>
              <a:t>AGOULI </a:t>
            </a:r>
            <a:r>
              <a:rPr lang="fr-FR" sz="700" b="1" baseline="30000" dirty="0">
                <a:solidFill>
                  <a:prstClr val="black"/>
                </a:solidFill>
              </a:rPr>
              <a:t>1</a:t>
            </a:r>
            <a:r>
              <a:rPr lang="fr-FR" sz="700" b="1" dirty="0" smtClean="0">
                <a:solidFill>
                  <a:prstClr val="black"/>
                </a:solidFill>
              </a:rPr>
              <a:t>  	</a:t>
            </a:r>
          </a:p>
          <a:p>
            <a:pPr>
              <a:defRPr/>
            </a:pPr>
            <a:endParaRPr lang="fr-FR" sz="800" b="1" baseline="30000" dirty="0">
              <a:solidFill>
                <a:prstClr val="black"/>
              </a:solidFill>
            </a:endParaRPr>
          </a:p>
        </p:txBody>
      </p:sp>
      <p:sp>
        <p:nvSpPr>
          <p:cNvPr id="61" name="ZoneTexte 60"/>
          <p:cNvSpPr txBox="1"/>
          <p:nvPr/>
        </p:nvSpPr>
        <p:spPr>
          <a:xfrm>
            <a:off x="947340" y="6674209"/>
            <a:ext cx="22429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i="1" baseline="30000" dirty="0">
                <a:solidFill>
                  <a:prstClr val="black"/>
                </a:solidFill>
              </a:rPr>
              <a:t>1</a:t>
            </a:r>
            <a:r>
              <a:rPr lang="fr-FR" sz="500" i="1" dirty="0">
                <a:solidFill>
                  <a:prstClr val="black"/>
                </a:solidFill>
              </a:rPr>
              <a:t>: </a:t>
            </a:r>
            <a:r>
              <a:rPr lang="fr-FR" sz="500" i="1" dirty="0" smtClean="0">
                <a:solidFill>
                  <a:prstClr val="black"/>
                </a:solidFill>
              </a:rPr>
              <a:t>Pôle de Santé </a:t>
            </a:r>
            <a:r>
              <a:rPr lang="fr-FR" sz="500" i="1" dirty="0">
                <a:solidFill>
                  <a:prstClr val="black"/>
                </a:solidFill>
              </a:rPr>
              <a:t>Publique, Evaluation et Support Médical (SPESM</a:t>
            </a:r>
            <a:r>
              <a:rPr lang="fr-FR" sz="500" i="1" dirty="0" smtClean="0">
                <a:solidFill>
                  <a:prstClr val="black"/>
                </a:solidFill>
              </a:rPr>
              <a:t>)</a:t>
            </a:r>
          </a:p>
          <a:p>
            <a:r>
              <a:rPr lang="fr-FR" sz="500" i="1" baseline="30000" dirty="0" smtClean="0">
                <a:solidFill>
                  <a:prstClr val="black"/>
                </a:solidFill>
              </a:rPr>
              <a:t>5 : </a:t>
            </a:r>
            <a:r>
              <a:rPr lang="fr-FR" sz="500" i="1" dirty="0" smtClean="0">
                <a:solidFill>
                  <a:prstClr val="black"/>
                </a:solidFill>
              </a:rPr>
              <a:t>Pôle </a:t>
            </a:r>
            <a:r>
              <a:rPr lang="fr-FR" sz="500" i="1" dirty="0">
                <a:solidFill>
                  <a:prstClr val="black"/>
                </a:solidFill>
              </a:rPr>
              <a:t>de Biologie B2P</a:t>
            </a:r>
          </a:p>
        </p:txBody>
      </p:sp>
      <p:sp>
        <p:nvSpPr>
          <p:cNvPr id="63" name="ZoneTexte 62"/>
          <p:cNvSpPr txBox="1"/>
          <p:nvPr/>
        </p:nvSpPr>
        <p:spPr>
          <a:xfrm>
            <a:off x="4751505" y="6539271"/>
            <a:ext cx="410593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800" i="1" dirty="0">
                <a:solidFill>
                  <a:prstClr val="black"/>
                </a:solidFill>
              </a:rPr>
              <a:t>Organigramme CIC-CRB 1404 – </a:t>
            </a:r>
            <a:r>
              <a:rPr lang="fr-FR" sz="800" i="1" dirty="0" smtClean="0">
                <a:solidFill>
                  <a:prstClr val="black"/>
                </a:solidFill>
              </a:rPr>
              <a:t>10/09/2025</a:t>
            </a:r>
            <a:endParaRPr lang="fr-FR" sz="800" dirty="0">
              <a:solidFill>
                <a:prstClr val="black"/>
              </a:solidFill>
            </a:endParaRPr>
          </a:p>
        </p:txBody>
      </p:sp>
      <p:sp>
        <p:nvSpPr>
          <p:cNvPr id="65" name="ZoneTexte 64"/>
          <p:cNvSpPr txBox="1"/>
          <p:nvPr/>
        </p:nvSpPr>
        <p:spPr>
          <a:xfrm>
            <a:off x="3447458" y="805783"/>
            <a:ext cx="2224549" cy="23083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900" b="1">
                <a:solidFill>
                  <a:srgbClr val="4472C4"/>
                </a:solidFill>
              </a:defRPr>
            </a:lvl1pPr>
          </a:lstStyle>
          <a:p>
            <a:r>
              <a:rPr lang="fr-FR" dirty="0"/>
              <a:t>Chef du Pôle </a:t>
            </a:r>
            <a:r>
              <a:rPr lang="fr-FR" dirty="0">
                <a:solidFill>
                  <a:prstClr val="black"/>
                </a:solidFill>
              </a:rPr>
              <a:t>Pr Jean-François GEHANNO </a:t>
            </a:r>
            <a:r>
              <a:rPr lang="fr-FR" baseline="30000" dirty="0">
                <a:solidFill>
                  <a:prstClr val="black"/>
                </a:solidFill>
              </a:rPr>
              <a:t>3</a:t>
            </a:r>
            <a:r>
              <a:rPr lang="fr-FR" dirty="0"/>
              <a:t> </a:t>
            </a:r>
          </a:p>
        </p:txBody>
      </p:sp>
      <p:sp>
        <p:nvSpPr>
          <p:cNvPr id="66" name="ZoneTexte 65"/>
          <p:cNvSpPr txBox="1"/>
          <p:nvPr/>
        </p:nvSpPr>
        <p:spPr>
          <a:xfrm>
            <a:off x="1946531" y="1172022"/>
            <a:ext cx="4804430" cy="36933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900" b="1" dirty="0">
                <a:solidFill>
                  <a:srgbClr val="4472C4"/>
                </a:solidFill>
              </a:rPr>
              <a:t>Département d’Appui à la Recherche Clinique </a:t>
            </a:r>
          </a:p>
          <a:p>
            <a:pPr algn="ctr"/>
            <a:r>
              <a:rPr lang="fr-FR" sz="900" b="1" dirty="0">
                <a:solidFill>
                  <a:prstClr val="black"/>
                </a:solidFill>
              </a:rPr>
              <a:t>Responsables : Pr. Jacques BENICHOU </a:t>
            </a:r>
            <a:r>
              <a:rPr lang="fr-FR" sz="900" b="1" baseline="30000" dirty="0">
                <a:solidFill>
                  <a:prstClr val="black"/>
                </a:solidFill>
              </a:rPr>
              <a:t>3</a:t>
            </a:r>
            <a:r>
              <a:rPr lang="fr-FR" sz="900" b="1" dirty="0">
                <a:solidFill>
                  <a:prstClr val="black"/>
                </a:solidFill>
              </a:rPr>
              <a:t> / Pr. Dominique GUERROT</a:t>
            </a:r>
            <a:r>
              <a:rPr lang="fr-FR" sz="900" b="1" baseline="30000" dirty="0">
                <a:solidFill>
                  <a:prstClr val="black"/>
                </a:solidFill>
              </a:rPr>
              <a:t>3</a:t>
            </a:r>
          </a:p>
        </p:txBody>
      </p:sp>
      <p:cxnSp>
        <p:nvCxnSpPr>
          <p:cNvPr id="72" name="Connecteur droit 71"/>
          <p:cNvCxnSpPr/>
          <p:nvPr/>
        </p:nvCxnSpPr>
        <p:spPr>
          <a:xfrm flipV="1">
            <a:off x="948325" y="1108146"/>
            <a:ext cx="7800139" cy="19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 flipV="1">
            <a:off x="948325" y="1062283"/>
            <a:ext cx="0" cy="649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>
            <a:off x="8748464" y="1050611"/>
            <a:ext cx="0" cy="575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77"/>
          <p:cNvCxnSpPr/>
          <p:nvPr/>
        </p:nvCxnSpPr>
        <p:spPr>
          <a:xfrm>
            <a:off x="4348746" y="1127202"/>
            <a:ext cx="0" cy="809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ZoneTexte 79"/>
          <p:cNvSpPr txBox="1"/>
          <p:nvPr/>
        </p:nvSpPr>
        <p:spPr>
          <a:xfrm>
            <a:off x="2845109" y="1596609"/>
            <a:ext cx="3140748" cy="23083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900" b="1" dirty="0" smtClean="0">
                <a:solidFill>
                  <a:srgbClr val="4472C4"/>
                </a:solidFill>
              </a:rPr>
              <a:t>Coordonnateur du </a:t>
            </a:r>
            <a:r>
              <a:rPr lang="fr-FR" sz="900" b="1" dirty="0">
                <a:solidFill>
                  <a:srgbClr val="4472C4"/>
                </a:solidFill>
              </a:rPr>
              <a:t>CIC-CRB 1404        </a:t>
            </a:r>
            <a:r>
              <a:rPr lang="fr-FR" sz="900" b="1" dirty="0">
                <a:solidFill>
                  <a:prstClr val="black"/>
                </a:solidFill>
              </a:rPr>
              <a:t>Pr. </a:t>
            </a:r>
            <a:r>
              <a:rPr lang="fr-FR" sz="900" b="1" dirty="0" smtClean="0">
                <a:solidFill>
                  <a:prstClr val="black"/>
                </a:solidFill>
              </a:rPr>
              <a:t>Dominique GUERROT</a:t>
            </a:r>
            <a:r>
              <a:rPr lang="fr-FR" sz="900" b="1" baseline="30000" dirty="0" smtClean="0">
                <a:solidFill>
                  <a:prstClr val="black"/>
                </a:solidFill>
              </a:rPr>
              <a:t>3</a:t>
            </a:r>
            <a:endParaRPr lang="fr-FR" sz="900" b="1" dirty="0">
              <a:solidFill>
                <a:prstClr val="black"/>
              </a:solidFill>
            </a:endParaRPr>
          </a:p>
        </p:txBody>
      </p:sp>
      <p:cxnSp>
        <p:nvCxnSpPr>
          <p:cNvPr id="81" name="Connecteur droit 80"/>
          <p:cNvCxnSpPr/>
          <p:nvPr/>
        </p:nvCxnSpPr>
        <p:spPr>
          <a:xfrm>
            <a:off x="3658862" y="1392804"/>
            <a:ext cx="0" cy="72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ZoneTexte 81"/>
          <p:cNvSpPr txBox="1"/>
          <p:nvPr/>
        </p:nvSpPr>
        <p:spPr>
          <a:xfrm>
            <a:off x="3130442" y="1783574"/>
            <a:ext cx="298027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b="1" dirty="0">
                <a:solidFill>
                  <a:srgbClr val="4472C4"/>
                </a:solidFill>
              </a:rPr>
              <a:t>Assistante de Direction  : </a:t>
            </a:r>
            <a:r>
              <a:rPr lang="fr-FR" sz="800" b="1" dirty="0">
                <a:solidFill>
                  <a:prstClr val="black"/>
                </a:solidFill>
              </a:rPr>
              <a:t>Maud NICOLAI</a:t>
            </a:r>
            <a:r>
              <a:rPr lang="fr-FR" sz="800" b="1" baseline="30000" dirty="0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95" name="ZoneTexte 94"/>
          <p:cNvSpPr txBox="1"/>
          <p:nvPr/>
        </p:nvSpPr>
        <p:spPr>
          <a:xfrm>
            <a:off x="3006629" y="6674234"/>
            <a:ext cx="1865715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i="1" baseline="30000" dirty="0">
                <a:solidFill>
                  <a:prstClr val="black"/>
                </a:solidFill>
              </a:rPr>
              <a:t>2</a:t>
            </a:r>
            <a:r>
              <a:rPr lang="fr-FR" sz="500" i="1" dirty="0">
                <a:solidFill>
                  <a:prstClr val="black"/>
                </a:solidFill>
              </a:rPr>
              <a:t> : Personnel universitaire</a:t>
            </a:r>
          </a:p>
        </p:txBody>
      </p:sp>
      <p:sp>
        <p:nvSpPr>
          <p:cNvPr id="41" name="ZoneTexte 40"/>
          <p:cNvSpPr txBox="1"/>
          <p:nvPr/>
        </p:nvSpPr>
        <p:spPr>
          <a:xfrm>
            <a:off x="263809" y="5449078"/>
            <a:ext cx="3561252" cy="21544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800" b="1" cap="small" dirty="0">
                <a:solidFill>
                  <a:prstClr val="black"/>
                </a:solidFill>
              </a:rPr>
              <a:t>Internes en médecine et externes pharmacie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6750961" y="802289"/>
            <a:ext cx="1765361" cy="23083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900" b="1">
                <a:solidFill>
                  <a:srgbClr val="4472C4"/>
                </a:solidFill>
              </a:defRPr>
            </a:lvl1pPr>
          </a:lstStyle>
          <a:p>
            <a:r>
              <a:rPr lang="fr-FR" dirty="0"/>
              <a:t>Cadre sup  </a:t>
            </a:r>
            <a:r>
              <a:rPr lang="fr-FR" dirty="0" smtClean="0">
                <a:solidFill>
                  <a:prstClr val="black"/>
                </a:solidFill>
              </a:rPr>
              <a:t>Isabelle LE BRUN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24353" y="799945"/>
            <a:ext cx="101906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b="1" dirty="0">
                <a:solidFill>
                  <a:srgbClr val="4472C4"/>
                </a:solidFill>
              </a:rPr>
              <a:t>Pôle SPESM</a:t>
            </a:r>
            <a:r>
              <a:rPr lang="fr-FR" sz="1200" b="1" baseline="30000" dirty="0">
                <a:solidFill>
                  <a:srgbClr val="4472C4"/>
                </a:solidFill>
              </a:rPr>
              <a:t>1</a:t>
            </a:r>
            <a:r>
              <a:rPr lang="fr-FR" sz="1200" b="1" dirty="0">
                <a:solidFill>
                  <a:srgbClr val="4472C4"/>
                </a:solidFill>
              </a:rPr>
              <a:t> </a:t>
            </a:r>
            <a:endParaRPr lang="fr-FR" sz="1200" dirty="0">
              <a:solidFill>
                <a:prstClr val="black"/>
              </a:solidFill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4109417" y="6680334"/>
            <a:ext cx="1865715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i="1" baseline="30000" dirty="0">
                <a:solidFill>
                  <a:prstClr val="black"/>
                </a:solidFill>
              </a:rPr>
              <a:t>3</a:t>
            </a:r>
            <a:r>
              <a:rPr lang="fr-FR" sz="500" i="1" dirty="0">
                <a:solidFill>
                  <a:prstClr val="black"/>
                </a:solidFill>
              </a:rPr>
              <a:t> : Personnel </a:t>
            </a:r>
            <a:r>
              <a:rPr lang="fr-FR" sz="500" i="1" dirty="0" err="1">
                <a:solidFill>
                  <a:prstClr val="black"/>
                </a:solidFill>
              </a:rPr>
              <a:t>Hospitalo</a:t>
            </a:r>
            <a:r>
              <a:rPr lang="fr-FR" sz="500" i="1" dirty="0">
                <a:solidFill>
                  <a:prstClr val="black"/>
                </a:solidFill>
              </a:rPr>
              <a:t>- Universitaire</a:t>
            </a:r>
          </a:p>
        </p:txBody>
      </p:sp>
      <p:sp>
        <p:nvSpPr>
          <p:cNvPr id="62" name="ZoneTexte 61"/>
          <p:cNvSpPr txBox="1">
            <a:spLocks noChangeAspect="1"/>
          </p:cNvSpPr>
          <p:nvPr/>
        </p:nvSpPr>
        <p:spPr>
          <a:xfrm>
            <a:off x="3899710" y="3445780"/>
            <a:ext cx="4971712" cy="215443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800" b="1" cap="small" dirty="0">
                <a:solidFill>
                  <a:prstClr val="black"/>
                </a:solidFill>
              </a:rPr>
              <a:t>Sites </a:t>
            </a:r>
            <a:r>
              <a:rPr lang="fr-FR" sz="800" b="1" cap="small" dirty="0" smtClean="0">
                <a:solidFill>
                  <a:prstClr val="black"/>
                </a:solidFill>
              </a:rPr>
              <a:t>Cliniques </a:t>
            </a:r>
            <a:r>
              <a:rPr lang="fr-FR" sz="700" b="1" baseline="30000" dirty="0">
                <a:solidFill>
                  <a:prstClr val="black"/>
                </a:solidFill>
              </a:rPr>
              <a:t>4</a:t>
            </a:r>
          </a:p>
          <a:p>
            <a:pPr algn="ctr"/>
            <a:endParaRPr lang="fr-FR" sz="800" b="1" cap="small" dirty="0">
              <a:solidFill>
                <a:prstClr val="black"/>
              </a:solidFill>
            </a:endParaRPr>
          </a:p>
          <a:p>
            <a:pPr algn="ctr"/>
            <a:endParaRPr lang="fr-FR" sz="800" b="1" cap="small" dirty="0">
              <a:solidFill>
                <a:prstClr val="black"/>
              </a:solidFill>
            </a:endParaRPr>
          </a:p>
          <a:p>
            <a:pPr algn="ctr"/>
            <a:endParaRPr lang="fr-FR" sz="800" b="1" cap="small" dirty="0">
              <a:solidFill>
                <a:prstClr val="black"/>
              </a:solidFill>
            </a:endParaRPr>
          </a:p>
          <a:p>
            <a:pPr algn="ctr"/>
            <a:endParaRPr lang="fr-FR" sz="800" b="1" cap="small" dirty="0">
              <a:solidFill>
                <a:prstClr val="black"/>
              </a:solidFill>
            </a:endParaRPr>
          </a:p>
          <a:p>
            <a:pPr algn="ctr"/>
            <a:r>
              <a:rPr lang="fr-FR" sz="800" b="1" cap="small" dirty="0">
                <a:solidFill>
                  <a:prstClr val="black"/>
                </a:solidFill>
              </a:rPr>
              <a:t> </a:t>
            </a:r>
          </a:p>
          <a:p>
            <a:pPr algn="ctr"/>
            <a:endParaRPr lang="fr-FR" sz="600" b="1" cap="small" dirty="0">
              <a:solidFill>
                <a:prstClr val="black"/>
              </a:solidFill>
            </a:endParaRPr>
          </a:p>
          <a:p>
            <a:pPr algn="ctr"/>
            <a:endParaRPr lang="fr-FR" sz="800" dirty="0">
              <a:solidFill>
                <a:prstClr val="black"/>
              </a:solidFill>
            </a:endParaRPr>
          </a:p>
          <a:p>
            <a:pPr algn="ctr"/>
            <a:endParaRPr lang="fr-FR" sz="800" dirty="0">
              <a:solidFill>
                <a:prstClr val="black"/>
              </a:solidFill>
            </a:endParaRPr>
          </a:p>
          <a:p>
            <a:pPr algn="ctr"/>
            <a:endParaRPr lang="fr-FR" sz="800" dirty="0">
              <a:solidFill>
                <a:prstClr val="black"/>
              </a:solidFill>
            </a:endParaRPr>
          </a:p>
          <a:p>
            <a:pPr algn="ctr"/>
            <a:endParaRPr lang="fr-FR" sz="800" dirty="0">
              <a:solidFill>
                <a:prstClr val="black"/>
              </a:solidFill>
            </a:endParaRPr>
          </a:p>
          <a:p>
            <a:pPr algn="ctr"/>
            <a:endParaRPr lang="fr-FR" sz="800" dirty="0">
              <a:solidFill>
                <a:prstClr val="black"/>
              </a:solidFill>
            </a:endParaRPr>
          </a:p>
          <a:p>
            <a:pPr algn="ctr"/>
            <a:endParaRPr lang="fr-FR" sz="800" dirty="0">
              <a:solidFill>
                <a:prstClr val="black"/>
              </a:solidFill>
            </a:endParaRPr>
          </a:p>
          <a:p>
            <a:pPr algn="ctr"/>
            <a:endParaRPr lang="fr-FR" sz="800" dirty="0">
              <a:solidFill>
                <a:prstClr val="black"/>
              </a:solidFill>
            </a:endParaRPr>
          </a:p>
          <a:p>
            <a:pPr algn="ctr"/>
            <a:endParaRPr lang="fr-FR" sz="800" dirty="0">
              <a:solidFill>
                <a:prstClr val="black"/>
              </a:solidFill>
            </a:endParaRPr>
          </a:p>
          <a:p>
            <a:pPr algn="ctr"/>
            <a:endParaRPr lang="fr-FR" sz="800" dirty="0">
              <a:solidFill>
                <a:prstClr val="black"/>
              </a:solidFill>
            </a:endParaRPr>
          </a:p>
          <a:p>
            <a:pPr algn="ctr"/>
            <a:endParaRPr lang="fr-FR" sz="800" dirty="0">
              <a:solidFill>
                <a:prstClr val="black"/>
              </a:solidFill>
            </a:endParaRPr>
          </a:p>
        </p:txBody>
      </p:sp>
      <p:sp>
        <p:nvSpPr>
          <p:cNvPr id="36" name="Rectangle à coins arrondis 35"/>
          <p:cNvSpPr/>
          <p:nvPr/>
        </p:nvSpPr>
        <p:spPr bwMode="auto">
          <a:xfrm>
            <a:off x="3912990" y="4957761"/>
            <a:ext cx="1600929" cy="60781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800" b="1" dirty="0" smtClean="0">
                <a:solidFill>
                  <a:schemeClr val="accent5"/>
                </a:solidFill>
              </a:rPr>
              <a:t>Physiologie </a:t>
            </a:r>
            <a:r>
              <a:rPr lang="fr-FR" sz="800" b="1" dirty="0">
                <a:solidFill>
                  <a:schemeClr val="accent5"/>
                </a:solidFill>
              </a:rPr>
              <a:t>digestive</a:t>
            </a:r>
          </a:p>
          <a:p>
            <a:pPr>
              <a:defRPr/>
            </a:pPr>
            <a:r>
              <a:rPr lang="fr-FR" sz="600" dirty="0">
                <a:solidFill>
                  <a:schemeClr val="tx2"/>
                </a:solidFill>
              </a:rPr>
              <a:t>Responsables </a:t>
            </a:r>
            <a:r>
              <a:rPr lang="fr-FR" sz="600" dirty="0" smtClean="0">
                <a:solidFill>
                  <a:schemeClr val="tx2"/>
                </a:solidFill>
              </a:rPr>
              <a:t>:</a:t>
            </a:r>
            <a:r>
              <a:rPr lang="fr-FR" sz="600" b="1" dirty="0" smtClean="0">
                <a:solidFill>
                  <a:schemeClr val="tx1"/>
                </a:solidFill>
              </a:rPr>
              <a:t>Pr </a:t>
            </a:r>
            <a:r>
              <a:rPr lang="fr-FR" sz="600" b="1" dirty="0">
                <a:solidFill>
                  <a:schemeClr val="tx1"/>
                </a:solidFill>
              </a:rPr>
              <a:t>A.M. </a:t>
            </a:r>
            <a:r>
              <a:rPr lang="fr-FR" sz="600" b="1" dirty="0" smtClean="0">
                <a:solidFill>
                  <a:schemeClr val="tx1"/>
                </a:solidFill>
              </a:rPr>
              <a:t>LEROI</a:t>
            </a:r>
            <a:r>
              <a:rPr lang="fr-FR" sz="700" b="1" baseline="30000" dirty="0" smtClean="0">
                <a:solidFill>
                  <a:schemeClr val="tx1"/>
                </a:solidFill>
              </a:rPr>
              <a:t>3</a:t>
            </a:r>
            <a:r>
              <a:rPr lang="fr-FR" sz="600" b="1" dirty="0" smtClean="0">
                <a:solidFill>
                  <a:schemeClr val="tx2"/>
                </a:solidFill>
              </a:rPr>
              <a:t> , </a:t>
            </a:r>
            <a:r>
              <a:rPr lang="fr-FR" sz="600" b="1" dirty="0" smtClean="0">
                <a:solidFill>
                  <a:schemeClr val="tx1"/>
                </a:solidFill>
              </a:rPr>
              <a:t>Pr  </a:t>
            </a:r>
            <a:r>
              <a:rPr lang="fr-FR" sz="600" b="1" dirty="0">
                <a:solidFill>
                  <a:schemeClr val="tx1"/>
                </a:solidFill>
              </a:rPr>
              <a:t>G. GOURCEROL</a:t>
            </a:r>
            <a:r>
              <a:rPr lang="fr-FR" sz="700" b="1" baseline="30000" dirty="0">
                <a:solidFill>
                  <a:prstClr val="black"/>
                </a:solidFill>
              </a:rPr>
              <a:t>3</a:t>
            </a:r>
            <a:endParaRPr lang="fr-FR" sz="600" b="1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fr-FR" sz="600" b="1" dirty="0" smtClean="0">
                <a:solidFill>
                  <a:schemeClr val="tx2"/>
                </a:solidFill>
              </a:rPr>
              <a:t>Médecins </a:t>
            </a:r>
            <a:r>
              <a:rPr lang="fr-FR" sz="600" b="1" smtClean="0">
                <a:solidFill>
                  <a:schemeClr val="tx2"/>
                </a:solidFill>
              </a:rPr>
              <a:t>: </a:t>
            </a:r>
            <a:r>
              <a:rPr lang="fr-FR" sz="500" b="1" dirty="0">
                <a:solidFill>
                  <a:schemeClr val="tx2"/>
                </a:solidFill>
              </a:rPr>
              <a:t>P</a:t>
            </a:r>
            <a:r>
              <a:rPr lang="fr-FR" sz="500" b="1" smtClean="0">
                <a:solidFill>
                  <a:schemeClr val="tx2"/>
                </a:solidFill>
              </a:rPr>
              <a:t>r </a:t>
            </a:r>
            <a:r>
              <a:rPr lang="fr-FR" sz="500" b="1" dirty="0" smtClean="0">
                <a:solidFill>
                  <a:schemeClr val="tx2"/>
                </a:solidFill>
              </a:rPr>
              <a:t>C. MELCHIOR</a:t>
            </a:r>
            <a:r>
              <a:rPr lang="fr-FR" sz="600" b="1" baseline="30000" dirty="0" smtClean="0">
                <a:solidFill>
                  <a:prstClr val="black"/>
                </a:solidFill>
              </a:rPr>
              <a:t>3</a:t>
            </a:r>
            <a:r>
              <a:rPr lang="fr-FR" sz="500" b="1" dirty="0" smtClean="0">
                <a:solidFill>
                  <a:schemeClr val="tx2"/>
                </a:solidFill>
              </a:rPr>
              <a:t>, Dr D. DEBEAUMONT, Dr C. DEPREZ</a:t>
            </a:r>
          </a:p>
          <a:p>
            <a:pPr>
              <a:defRPr/>
            </a:pPr>
            <a:r>
              <a:rPr lang="fr-FR" sz="500" b="1" dirty="0" smtClean="0">
                <a:solidFill>
                  <a:schemeClr val="tx2"/>
                </a:solidFill>
              </a:rPr>
              <a:t>IRC : Mme C. LEROUX</a:t>
            </a:r>
            <a:endParaRPr lang="fr-FR" sz="500" b="1" dirty="0">
              <a:solidFill>
                <a:schemeClr val="tx2"/>
              </a:solidFill>
            </a:endParaRPr>
          </a:p>
        </p:txBody>
      </p:sp>
      <p:sp>
        <p:nvSpPr>
          <p:cNvPr id="38" name="Rectangle à coins arrondis 37"/>
          <p:cNvSpPr/>
          <p:nvPr/>
        </p:nvSpPr>
        <p:spPr bwMode="auto">
          <a:xfrm>
            <a:off x="5566173" y="4904574"/>
            <a:ext cx="1697106" cy="661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800" b="1" dirty="0" smtClean="0">
                <a:solidFill>
                  <a:schemeClr val="accent5"/>
                </a:solidFill>
              </a:rPr>
              <a:t>Pneumologie</a:t>
            </a:r>
            <a:endParaRPr lang="fr-FR" sz="800" b="1" dirty="0">
              <a:solidFill>
                <a:schemeClr val="accent5"/>
              </a:solidFill>
            </a:endParaRPr>
          </a:p>
          <a:p>
            <a:pPr>
              <a:defRPr/>
            </a:pPr>
            <a:r>
              <a:rPr lang="fr-FR" sz="600" dirty="0">
                <a:solidFill>
                  <a:schemeClr val="tx2"/>
                </a:solidFill>
              </a:rPr>
              <a:t>Responsables : </a:t>
            </a:r>
            <a:r>
              <a:rPr lang="fr-FR" sz="600" b="1" dirty="0">
                <a:solidFill>
                  <a:schemeClr val="tx1"/>
                </a:solidFill>
              </a:rPr>
              <a:t>Pr M. </a:t>
            </a:r>
            <a:r>
              <a:rPr lang="fr-FR" sz="600" b="1" dirty="0" smtClean="0">
                <a:solidFill>
                  <a:schemeClr val="tx1"/>
                </a:solidFill>
              </a:rPr>
              <a:t>SALAUN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3</a:t>
            </a:r>
            <a:r>
              <a:rPr lang="fr-FR" sz="600" b="1" dirty="0" smtClean="0">
                <a:solidFill>
                  <a:schemeClr val="tx1"/>
                </a:solidFill>
              </a:rPr>
              <a:t>,</a:t>
            </a:r>
            <a:r>
              <a:rPr lang="fr-FR" sz="600" b="1" dirty="0">
                <a:solidFill>
                  <a:schemeClr val="tx2"/>
                </a:solidFill>
              </a:rPr>
              <a:t> Pr F.GUISIER 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3</a:t>
            </a:r>
            <a:endParaRPr lang="fr-FR" sz="600" b="1" dirty="0" smtClean="0"/>
          </a:p>
          <a:p>
            <a:pPr>
              <a:defRPr/>
            </a:pPr>
            <a:r>
              <a:rPr lang="fr-FR" sz="600" b="1" dirty="0" smtClean="0"/>
              <a:t>Médecins : </a:t>
            </a:r>
            <a:r>
              <a:rPr lang="fr-FR" sz="500" b="1" dirty="0">
                <a:solidFill>
                  <a:schemeClr val="tx2"/>
                </a:solidFill>
              </a:rPr>
              <a:t>Dr S. LACHKAR, Dr S. </a:t>
            </a:r>
            <a:r>
              <a:rPr lang="fr-FR" sz="500" b="1" dirty="0" smtClean="0">
                <a:solidFill>
                  <a:schemeClr val="tx2"/>
                </a:solidFill>
              </a:rPr>
              <a:t>DOMINIQUE,</a:t>
            </a:r>
          </a:p>
          <a:p>
            <a:pPr>
              <a:defRPr/>
            </a:pPr>
            <a:r>
              <a:rPr lang="fr-FR" sz="500" b="1" dirty="0" smtClean="0">
                <a:solidFill>
                  <a:schemeClr val="tx2"/>
                </a:solidFill>
              </a:rPr>
              <a:t> </a:t>
            </a:r>
            <a:r>
              <a:rPr lang="fr-FR" sz="500" b="1" dirty="0">
                <a:solidFill>
                  <a:schemeClr val="tx2"/>
                </a:solidFill>
              </a:rPr>
              <a:t>Dr S. OUCHLIF </a:t>
            </a:r>
            <a:r>
              <a:rPr lang="fr-FR" sz="500" b="1" dirty="0" smtClean="0">
                <a:solidFill>
                  <a:schemeClr val="tx2"/>
                </a:solidFill>
              </a:rPr>
              <a:t>BOTA </a:t>
            </a:r>
            <a:endParaRPr lang="fr-FR" sz="500" b="1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fr-FR" sz="600" b="1" dirty="0">
                <a:solidFill>
                  <a:schemeClr val="tx1"/>
                </a:solidFill>
              </a:rPr>
              <a:t>IRC</a:t>
            </a:r>
            <a:r>
              <a:rPr lang="fr-FR" sz="600" dirty="0">
                <a:solidFill>
                  <a:schemeClr val="tx1"/>
                </a:solidFill>
              </a:rPr>
              <a:t> : </a:t>
            </a:r>
            <a:r>
              <a:rPr lang="fr-FR" sz="500" dirty="0">
                <a:solidFill>
                  <a:schemeClr val="tx1"/>
                </a:solidFill>
              </a:rPr>
              <a:t>Mmes</a:t>
            </a:r>
            <a:r>
              <a:rPr lang="fr-FR" sz="600" dirty="0">
                <a:solidFill>
                  <a:schemeClr val="tx1"/>
                </a:solidFill>
              </a:rPr>
              <a:t> </a:t>
            </a:r>
            <a:r>
              <a:rPr lang="fr-FR" sz="500" dirty="0" smtClean="0">
                <a:solidFill>
                  <a:schemeClr val="tx1"/>
                </a:solidFill>
              </a:rPr>
              <a:t> C</a:t>
            </a:r>
            <a:r>
              <a:rPr lang="fr-FR" sz="500" dirty="0">
                <a:solidFill>
                  <a:schemeClr val="tx1"/>
                </a:solidFill>
              </a:rPr>
              <a:t>. </a:t>
            </a:r>
            <a:r>
              <a:rPr lang="fr-FR" sz="500" dirty="0" smtClean="0">
                <a:solidFill>
                  <a:schemeClr val="tx1"/>
                </a:solidFill>
              </a:rPr>
              <a:t>LAVAULT, D. THERON, C. SAUVETRE, A. DUNET, G. BOULET, N. SI BELKACEM</a:t>
            </a:r>
            <a:endParaRPr lang="fr-FR" sz="500" dirty="0">
              <a:solidFill>
                <a:schemeClr val="tx1"/>
              </a:solidFill>
            </a:endParaRPr>
          </a:p>
        </p:txBody>
      </p:sp>
      <p:sp>
        <p:nvSpPr>
          <p:cNvPr id="39" name="Rectangle à coins arrondis 38"/>
          <p:cNvSpPr/>
          <p:nvPr/>
        </p:nvSpPr>
        <p:spPr bwMode="auto">
          <a:xfrm>
            <a:off x="7268467" y="3612556"/>
            <a:ext cx="1579225" cy="59513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800" b="1" dirty="0" smtClean="0">
                <a:solidFill>
                  <a:schemeClr val="accent5"/>
                </a:solidFill>
              </a:rPr>
              <a:t>Néphrologie</a:t>
            </a:r>
            <a:endParaRPr lang="fr-FR" sz="800" b="1" dirty="0">
              <a:solidFill>
                <a:schemeClr val="accent5"/>
              </a:solidFill>
            </a:endParaRPr>
          </a:p>
          <a:p>
            <a:pPr>
              <a:defRPr/>
            </a:pPr>
            <a:r>
              <a:rPr lang="fr-FR" sz="600" dirty="0">
                <a:solidFill>
                  <a:schemeClr val="tx2"/>
                </a:solidFill>
              </a:rPr>
              <a:t>Responsables : </a:t>
            </a:r>
            <a:r>
              <a:rPr lang="fr-FR" sz="600" b="1" dirty="0">
                <a:solidFill>
                  <a:schemeClr val="tx1"/>
                </a:solidFill>
              </a:rPr>
              <a:t>Pr </a:t>
            </a:r>
            <a:r>
              <a:rPr lang="fr-FR" sz="600" b="1" dirty="0" smtClean="0">
                <a:solidFill>
                  <a:schemeClr val="tx1"/>
                </a:solidFill>
              </a:rPr>
              <a:t>D. GUERROT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3</a:t>
            </a:r>
          </a:p>
          <a:p>
            <a:pPr>
              <a:defRPr/>
            </a:pPr>
            <a:r>
              <a:rPr lang="fr-FR" sz="600" b="1" dirty="0" smtClean="0">
                <a:solidFill>
                  <a:schemeClr val="tx1"/>
                </a:solidFill>
              </a:rPr>
              <a:t>Médecins : </a:t>
            </a:r>
            <a:r>
              <a:rPr lang="fr-FR" sz="500" b="1" dirty="0">
                <a:solidFill>
                  <a:schemeClr val="tx2"/>
                </a:solidFill>
              </a:rPr>
              <a:t>Dr </a:t>
            </a:r>
            <a:r>
              <a:rPr lang="fr-FR" sz="500" b="1" dirty="0" smtClean="0">
                <a:solidFill>
                  <a:schemeClr val="tx2"/>
                </a:solidFill>
              </a:rPr>
              <a:t>D.BERTRAND, Dr T. DE NATTES, Dr A. DUMONT, Dr L. LEBOURG, Dr S. GRANGE </a:t>
            </a:r>
            <a:endParaRPr lang="fr-FR" sz="500" b="1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fr-FR" sz="600" b="1" dirty="0" smtClean="0">
                <a:solidFill>
                  <a:schemeClr val="tx1"/>
                </a:solidFill>
              </a:rPr>
              <a:t>TEC</a:t>
            </a:r>
            <a:r>
              <a:rPr lang="fr-FR" sz="600" dirty="0" smtClean="0">
                <a:solidFill>
                  <a:schemeClr val="tx2"/>
                </a:solidFill>
              </a:rPr>
              <a:t> </a:t>
            </a:r>
            <a:r>
              <a:rPr lang="fr-FR" sz="600" dirty="0">
                <a:solidFill>
                  <a:schemeClr val="tx2"/>
                </a:solidFill>
              </a:rPr>
              <a:t>: </a:t>
            </a:r>
            <a:r>
              <a:rPr lang="fr-FR" sz="500" dirty="0" smtClean="0">
                <a:solidFill>
                  <a:schemeClr val="tx2"/>
                </a:solidFill>
              </a:rPr>
              <a:t>F. </a:t>
            </a:r>
            <a:r>
              <a:rPr lang="fr-FR" sz="500" smtClean="0">
                <a:solidFill>
                  <a:schemeClr val="tx2"/>
                </a:solidFill>
              </a:rPr>
              <a:t>POURIEUX</a:t>
            </a:r>
            <a:endParaRPr lang="fr-FR" sz="500" dirty="0" smtClean="0">
              <a:solidFill>
                <a:schemeClr val="tx2"/>
              </a:solidFill>
            </a:endParaRPr>
          </a:p>
          <a:p>
            <a:pPr>
              <a:defRPr/>
            </a:pPr>
            <a:endParaRPr lang="fr-FR" sz="500" dirty="0" smtClean="0">
              <a:solidFill>
                <a:schemeClr val="tx2"/>
              </a:solidFill>
            </a:endParaRPr>
          </a:p>
        </p:txBody>
      </p:sp>
      <p:sp>
        <p:nvSpPr>
          <p:cNvPr id="40" name="Rectangle à coins arrondis 39"/>
          <p:cNvSpPr/>
          <p:nvPr/>
        </p:nvSpPr>
        <p:spPr bwMode="auto">
          <a:xfrm>
            <a:off x="7326289" y="4322866"/>
            <a:ext cx="1421046" cy="50353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800" b="1" dirty="0" smtClean="0">
                <a:solidFill>
                  <a:schemeClr val="accent5"/>
                </a:solidFill>
              </a:rPr>
              <a:t>Pédiatrie </a:t>
            </a:r>
            <a:endParaRPr lang="fr-FR" sz="800" b="1" dirty="0">
              <a:solidFill>
                <a:schemeClr val="accent5"/>
              </a:solidFill>
            </a:endParaRPr>
          </a:p>
          <a:p>
            <a:pPr>
              <a:defRPr/>
            </a:pPr>
            <a:r>
              <a:rPr lang="fr-FR" sz="600" dirty="0" smtClean="0">
                <a:solidFill>
                  <a:schemeClr val="tx2"/>
                </a:solidFill>
              </a:rPr>
              <a:t>Responsables </a:t>
            </a:r>
            <a:r>
              <a:rPr lang="fr-FR" sz="600" dirty="0">
                <a:solidFill>
                  <a:schemeClr val="tx2"/>
                </a:solidFill>
              </a:rPr>
              <a:t>: </a:t>
            </a:r>
            <a:r>
              <a:rPr lang="fr-FR" sz="600" b="1" dirty="0">
                <a:solidFill>
                  <a:schemeClr val="tx1"/>
                </a:solidFill>
              </a:rPr>
              <a:t>Pr </a:t>
            </a:r>
            <a:r>
              <a:rPr lang="fr-FR" sz="600" b="1" dirty="0" smtClean="0">
                <a:solidFill>
                  <a:schemeClr val="tx1"/>
                </a:solidFill>
              </a:rPr>
              <a:t>MARGUET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3</a:t>
            </a:r>
            <a:r>
              <a:rPr lang="fr-FR" sz="600" b="1" dirty="0" smtClean="0">
                <a:solidFill>
                  <a:schemeClr val="tx1"/>
                </a:solidFill>
              </a:rPr>
              <a:t> , Dr </a:t>
            </a:r>
            <a:r>
              <a:rPr lang="fr-FR" sz="600" b="1" dirty="0">
                <a:solidFill>
                  <a:schemeClr val="tx1"/>
                </a:solidFill>
              </a:rPr>
              <a:t>M. </a:t>
            </a:r>
            <a:r>
              <a:rPr lang="fr-FR" sz="600" b="1" dirty="0" smtClean="0">
                <a:solidFill>
                  <a:schemeClr val="tx1"/>
                </a:solidFill>
              </a:rPr>
              <a:t>CASTANET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3</a:t>
            </a:r>
            <a:r>
              <a:rPr lang="fr-FR" sz="600" b="1" dirty="0" smtClean="0">
                <a:solidFill>
                  <a:schemeClr val="tx1"/>
                </a:solidFill>
              </a:rPr>
              <a:t>, </a:t>
            </a:r>
          </a:p>
          <a:p>
            <a:pPr>
              <a:defRPr/>
            </a:pPr>
            <a:r>
              <a:rPr lang="fr-FR" sz="600" b="1" dirty="0" smtClean="0">
                <a:solidFill>
                  <a:schemeClr val="tx1"/>
                </a:solidFill>
              </a:rPr>
              <a:t>IRC</a:t>
            </a:r>
            <a:r>
              <a:rPr lang="fr-FR" sz="600" dirty="0" smtClean="0">
                <a:solidFill>
                  <a:schemeClr val="tx1"/>
                </a:solidFill>
              </a:rPr>
              <a:t> </a:t>
            </a:r>
            <a:r>
              <a:rPr lang="fr-FR" sz="600" dirty="0">
                <a:solidFill>
                  <a:schemeClr val="tx1"/>
                </a:solidFill>
              </a:rPr>
              <a:t>: </a:t>
            </a:r>
            <a:r>
              <a:rPr lang="fr-FR" sz="500" dirty="0">
                <a:solidFill>
                  <a:schemeClr val="tx1"/>
                </a:solidFill>
              </a:rPr>
              <a:t>Mmes  C. </a:t>
            </a:r>
            <a:r>
              <a:rPr lang="fr-FR" sz="500" dirty="0" smtClean="0">
                <a:solidFill>
                  <a:schemeClr val="tx1"/>
                </a:solidFill>
              </a:rPr>
              <a:t>CHOUBRAC ,  S. COCHET</a:t>
            </a:r>
          </a:p>
        </p:txBody>
      </p:sp>
      <p:sp>
        <p:nvSpPr>
          <p:cNvPr id="42" name="Rectangle à coins arrondis 41"/>
          <p:cNvSpPr/>
          <p:nvPr/>
        </p:nvSpPr>
        <p:spPr>
          <a:xfrm>
            <a:off x="5613474" y="3617586"/>
            <a:ext cx="1631263" cy="54834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800" b="1" dirty="0" smtClean="0">
                <a:solidFill>
                  <a:schemeClr val="accent5"/>
                </a:solidFill>
              </a:rPr>
              <a:t>Cancer-Urologie</a:t>
            </a:r>
            <a:endParaRPr lang="fr-FR" sz="800" b="1" dirty="0">
              <a:solidFill>
                <a:schemeClr val="accent5"/>
              </a:solidFill>
            </a:endParaRPr>
          </a:p>
          <a:p>
            <a:pPr>
              <a:defRPr/>
            </a:pPr>
            <a:r>
              <a:rPr lang="fr-FR" sz="600" dirty="0">
                <a:solidFill>
                  <a:schemeClr val="tx2"/>
                </a:solidFill>
              </a:rPr>
              <a:t>Responsable : </a:t>
            </a:r>
            <a:r>
              <a:rPr lang="fr-FR" sz="600" b="1" dirty="0">
                <a:solidFill>
                  <a:schemeClr val="tx1"/>
                </a:solidFill>
              </a:rPr>
              <a:t>Pr C. </a:t>
            </a:r>
            <a:r>
              <a:rPr lang="fr-FR" sz="600" b="1" dirty="0" smtClean="0">
                <a:solidFill>
                  <a:schemeClr val="tx1"/>
                </a:solidFill>
              </a:rPr>
              <a:t>PFISTER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3</a:t>
            </a:r>
            <a:r>
              <a:rPr lang="fr-FR" sz="600" b="1" dirty="0" smtClean="0">
                <a:solidFill>
                  <a:schemeClr val="tx1"/>
                </a:solidFill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600" b="1" dirty="0">
                <a:solidFill>
                  <a:schemeClr val="tx1"/>
                </a:solidFill>
              </a:rPr>
              <a:t>Ingénieur</a:t>
            </a:r>
            <a:r>
              <a:rPr lang="fr-FR" sz="600" dirty="0" smtClean="0">
                <a:solidFill>
                  <a:schemeClr val="tx1"/>
                </a:solidFill>
              </a:rPr>
              <a:t> </a:t>
            </a:r>
            <a:r>
              <a:rPr lang="fr-FR" sz="600" dirty="0">
                <a:solidFill>
                  <a:schemeClr val="tx1"/>
                </a:solidFill>
              </a:rPr>
              <a:t>: </a:t>
            </a:r>
            <a:r>
              <a:rPr lang="fr-FR" sz="500" dirty="0" smtClean="0">
                <a:solidFill>
                  <a:schemeClr val="tx1"/>
                </a:solidFill>
              </a:rPr>
              <a:t>Mme </a:t>
            </a:r>
            <a:r>
              <a:rPr lang="fr-FR" sz="500" dirty="0">
                <a:solidFill>
                  <a:schemeClr val="tx1"/>
                </a:solidFill>
              </a:rPr>
              <a:t>M. </a:t>
            </a:r>
            <a:r>
              <a:rPr lang="fr-FR" sz="500" dirty="0" smtClean="0">
                <a:solidFill>
                  <a:schemeClr val="tx1"/>
                </a:solidFill>
              </a:rPr>
              <a:t>MALLET-BIZON</a:t>
            </a:r>
          </a:p>
        </p:txBody>
      </p:sp>
      <p:sp>
        <p:nvSpPr>
          <p:cNvPr id="44" name="Rectangle à coins arrondis 43"/>
          <p:cNvSpPr/>
          <p:nvPr/>
        </p:nvSpPr>
        <p:spPr bwMode="auto">
          <a:xfrm>
            <a:off x="7330003" y="4984974"/>
            <a:ext cx="1431802" cy="49098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800" b="1" dirty="0" smtClean="0">
                <a:solidFill>
                  <a:schemeClr val="accent5"/>
                </a:solidFill>
              </a:rPr>
              <a:t>Rhumatologie</a:t>
            </a:r>
            <a:endParaRPr lang="fr-FR" sz="800" b="1" dirty="0">
              <a:solidFill>
                <a:schemeClr val="accent5"/>
              </a:solidFill>
            </a:endParaRPr>
          </a:p>
          <a:p>
            <a:pPr>
              <a:defRPr/>
            </a:pPr>
            <a:r>
              <a:rPr lang="fr-FR" sz="600" dirty="0">
                <a:solidFill>
                  <a:schemeClr val="tx2"/>
                </a:solidFill>
              </a:rPr>
              <a:t>Responsables : </a:t>
            </a:r>
            <a:r>
              <a:rPr lang="fr-FR" sz="600" b="1" dirty="0">
                <a:solidFill>
                  <a:schemeClr val="tx1"/>
                </a:solidFill>
              </a:rPr>
              <a:t>Pr O. </a:t>
            </a:r>
            <a:r>
              <a:rPr lang="fr-FR" sz="600" b="1" dirty="0" smtClean="0">
                <a:solidFill>
                  <a:schemeClr val="tx1"/>
                </a:solidFill>
              </a:rPr>
              <a:t>VITTECOQ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3</a:t>
            </a:r>
            <a:r>
              <a:rPr lang="fr-FR" sz="600" b="1" dirty="0" smtClean="0">
                <a:solidFill>
                  <a:schemeClr val="tx1"/>
                </a:solidFill>
              </a:rPr>
              <a:t>, Pr </a:t>
            </a:r>
            <a:r>
              <a:rPr lang="fr-FR" sz="600" b="1" dirty="0">
                <a:solidFill>
                  <a:schemeClr val="tx1"/>
                </a:solidFill>
              </a:rPr>
              <a:t>T. </a:t>
            </a:r>
            <a:r>
              <a:rPr lang="fr-FR" sz="600" b="1" dirty="0" smtClean="0">
                <a:solidFill>
                  <a:schemeClr val="tx1"/>
                </a:solidFill>
              </a:rPr>
              <a:t>LEQUERRE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3</a:t>
            </a:r>
          </a:p>
          <a:p>
            <a:pPr>
              <a:defRPr/>
            </a:pPr>
            <a:r>
              <a:rPr lang="fr-FR" sz="600" b="1" dirty="0"/>
              <a:t>Médecins : </a:t>
            </a:r>
            <a:r>
              <a:rPr lang="fr-FR" sz="500" b="1" dirty="0">
                <a:solidFill>
                  <a:schemeClr val="tx2"/>
                </a:solidFill>
              </a:rPr>
              <a:t>Dr P. BREVET et Dr B. GÉRARD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600" b="1" dirty="0">
                <a:solidFill>
                  <a:schemeClr val="tx2"/>
                </a:solidFill>
              </a:rPr>
              <a:t>IRC</a:t>
            </a:r>
            <a:r>
              <a:rPr lang="fr-FR" sz="600" dirty="0">
                <a:solidFill>
                  <a:schemeClr val="tx2"/>
                </a:solidFill>
              </a:rPr>
              <a:t> </a:t>
            </a:r>
            <a:r>
              <a:rPr lang="fr-FR" sz="600" dirty="0" smtClean="0">
                <a:solidFill>
                  <a:schemeClr val="tx2"/>
                </a:solidFill>
              </a:rPr>
              <a:t>: </a:t>
            </a:r>
            <a:r>
              <a:rPr lang="fr-FR" sz="500" dirty="0" smtClean="0">
                <a:solidFill>
                  <a:schemeClr val="tx2"/>
                </a:solidFill>
              </a:rPr>
              <a:t>Mme M</a:t>
            </a:r>
            <a:r>
              <a:rPr lang="fr-FR" sz="500" dirty="0">
                <a:solidFill>
                  <a:schemeClr val="tx2"/>
                </a:solidFill>
              </a:rPr>
              <a:t>. </a:t>
            </a:r>
            <a:r>
              <a:rPr lang="fr-FR" sz="500" dirty="0" smtClean="0">
                <a:solidFill>
                  <a:schemeClr val="tx2"/>
                </a:solidFill>
              </a:rPr>
              <a:t>GRANDJEAN</a:t>
            </a:r>
            <a:endParaRPr lang="fr-FR" sz="500" dirty="0">
              <a:solidFill>
                <a:schemeClr val="tx2"/>
              </a:solidFill>
            </a:endParaRPr>
          </a:p>
        </p:txBody>
      </p:sp>
      <p:sp>
        <p:nvSpPr>
          <p:cNvPr id="48" name="Rectangle à coins arrondis 47"/>
          <p:cNvSpPr/>
          <p:nvPr/>
        </p:nvSpPr>
        <p:spPr bwMode="auto">
          <a:xfrm>
            <a:off x="5597616" y="4193025"/>
            <a:ext cx="1675272" cy="68156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800" b="1" dirty="0" smtClean="0">
                <a:solidFill>
                  <a:schemeClr val="accent5"/>
                </a:solidFill>
              </a:rPr>
              <a:t>Nutrition</a:t>
            </a:r>
            <a:endParaRPr lang="fr-FR" sz="800" b="1" dirty="0">
              <a:solidFill>
                <a:schemeClr val="accent5"/>
              </a:solidFill>
            </a:endParaRPr>
          </a:p>
          <a:p>
            <a:pPr>
              <a:defRPr/>
            </a:pPr>
            <a:r>
              <a:rPr lang="fr-FR" sz="600" dirty="0">
                <a:solidFill>
                  <a:schemeClr val="tx2"/>
                </a:solidFill>
              </a:rPr>
              <a:t>Responsables  : </a:t>
            </a:r>
            <a:r>
              <a:rPr lang="fr-FR" sz="600" b="1" dirty="0">
                <a:solidFill>
                  <a:schemeClr val="tx2"/>
                </a:solidFill>
              </a:rPr>
              <a:t>P</a:t>
            </a:r>
            <a:r>
              <a:rPr lang="fr-FR" sz="600" b="1" dirty="0" smtClean="0">
                <a:solidFill>
                  <a:schemeClr val="tx2"/>
                </a:solidFill>
              </a:rPr>
              <a:t>r </a:t>
            </a:r>
            <a:r>
              <a:rPr lang="fr-FR" sz="600" b="1" dirty="0">
                <a:solidFill>
                  <a:schemeClr val="tx2"/>
                </a:solidFill>
              </a:rPr>
              <a:t>N. </a:t>
            </a:r>
            <a:r>
              <a:rPr lang="fr-FR" sz="600" b="1" dirty="0" smtClean="0">
                <a:solidFill>
                  <a:schemeClr val="tx2"/>
                </a:solidFill>
              </a:rPr>
              <a:t>ACHAMRAH</a:t>
            </a:r>
            <a:r>
              <a:rPr lang="fr-FR" sz="800" b="1" baseline="30000" dirty="0" smtClean="0">
                <a:solidFill>
                  <a:prstClr val="black"/>
                </a:solidFill>
              </a:rPr>
              <a:t>3</a:t>
            </a:r>
            <a:r>
              <a:rPr lang="fr-FR" sz="600" b="1" dirty="0" smtClean="0">
                <a:solidFill>
                  <a:schemeClr val="tx1"/>
                </a:solidFill>
              </a:rPr>
              <a:t>, Pr </a:t>
            </a:r>
            <a:r>
              <a:rPr lang="fr-FR" sz="600" b="1" dirty="0">
                <a:solidFill>
                  <a:schemeClr val="tx1"/>
                </a:solidFill>
              </a:rPr>
              <a:t>M. </a:t>
            </a:r>
            <a:r>
              <a:rPr lang="fr-FR" sz="600" b="1" dirty="0" smtClean="0">
                <a:solidFill>
                  <a:schemeClr val="tx1"/>
                </a:solidFill>
              </a:rPr>
              <a:t>COEFFIER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3</a:t>
            </a:r>
            <a:endParaRPr lang="fr-FR" sz="600" b="1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fr-FR" sz="600" b="1" dirty="0" smtClean="0">
                <a:solidFill>
                  <a:schemeClr val="tx1"/>
                </a:solidFill>
              </a:rPr>
              <a:t>Médecins :</a:t>
            </a:r>
            <a:r>
              <a:rPr lang="fr-FR" sz="500" b="1" dirty="0" smtClean="0">
                <a:solidFill>
                  <a:schemeClr val="tx2"/>
                </a:solidFill>
              </a:rPr>
              <a:t> </a:t>
            </a:r>
            <a:r>
              <a:rPr lang="fr-FR" sz="500" b="1" dirty="0">
                <a:solidFill>
                  <a:schemeClr val="tx2"/>
                </a:solidFill>
              </a:rPr>
              <a:t>Dr S. </a:t>
            </a:r>
            <a:r>
              <a:rPr lang="fr-FR" sz="500" b="1" dirty="0" smtClean="0">
                <a:solidFill>
                  <a:schemeClr val="tx2"/>
                </a:solidFill>
              </a:rPr>
              <a:t>GRIGIONI,</a:t>
            </a:r>
          </a:p>
          <a:p>
            <a:pPr>
              <a:defRPr/>
            </a:pPr>
            <a:r>
              <a:rPr lang="fr-FR" sz="600" b="1" dirty="0" smtClean="0">
                <a:solidFill>
                  <a:schemeClr val="tx1"/>
                </a:solidFill>
              </a:rPr>
              <a:t>TEC </a:t>
            </a:r>
            <a:r>
              <a:rPr lang="fr-FR" sz="600" dirty="0" smtClean="0">
                <a:solidFill>
                  <a:schemeClr val="tx1"/>
                </a:solidFill>
              </a:rPr>
              <a:t> : </a:t>
            </a:r>
            <a:r>
              <a:rPr lang="fr-FR" sz="500" dirty="0" smtClean="0">
                <a:solidFill>
                  <a:schemeClr val="tx1"/>
                </a:solidFill>
              </a:rPr>
              <a:t>Mme M.MOUBASSAT</a:t>
            </a:r>
            <a:endParaRPr lang="fr-FR" sz="600" dirty="0">
              <a:solidFill>
                <a:schemeClr val="tx1"/>
              </a:solidFill>
            </a:endParaRPr>
          </a:p>
        </p:txBody>
      </p:sp>
      <p:sp>
        <p:nvSpPr>
          <p:cNvPr id="55" name="Rectangle à coins arrondis 54"/>
          <p:cNvSpPr/>
          <p:nvPr/>
        </p:nvSpPr>
        <p:spPr bwMode="auto">
          <a:xfrm>
            <a:off x="3952369" y="3576716"/>
            <a:ext cx="1608446" cy="58921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800" b="1" dirty="0" smtClean="0">
                <a:solidFill>
                  <a:schemeClr val="accent5"/>
                </a:solidFill>
              </a:rPr>
              <a:t>Endocrinologie</a:t>
            </a:r>
            <a:r>
              <a:rPr lang="fr-FR" sz="800" b="1" dirty="0">
                <a:solidFill>
                  <a:schemeClr val="accent5"/>
                </a:solidFill>
              </a:rPr>
              <a:t>, Diabète et maladies métaboliques</a:t>
            </a:r>
          </a:p>
          <a:p>
            <a:pPr>
              <a:defRPr/>
            </a:pPr>
            <a:r>
              <a:rPr lang="fr-FR" sz="600" dirty="0">
                <a:solidFill>
                  <a:schemeClr val="tx2"/>
                </a:solidFill>
              </a:rPr>
              <a:t>Responsables </a:t>
            </a:r>
            <a:r>
              <a:rPr lang="fr-FR" sz="600" b="1" dirty="0">
                <a:solidFill>
                  <a:schemeClr val="tx2"/>
                </a:solidFill>
              </a:rPr>
              <a:t>: </a:t>
            </a:r>
            <a:r>
              <a:rPr lang="fr-FR" sz="600" b="1" dirty="0">
                <a:solidFill>
                  <a:schemeClr val="tx1"/>
                </a:solidFill>
              </a:rPr>
              <a:t>Pr G. </a:t>
            </a:r>
            <a:r>
              <a:rPr lang="fr-FR" sz="600" b="1" dirty="0" smtClean="0">
                <a:solidFill>
                  <a:schemeClr val="tx1"/>
                </a:solidFill>
              </a:rPr>
              <a:t>PREVOST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3</a:t>
            </a:r>
            <a:r>
              <a:rPr lang="fr-FR" sz="600" b="1" dirty="0" smtClean="0">
                <a:solidFill>
                  <a:schemeClr val="tx1"/>
                </a:solidFill>
              </a:rPr>
              <a:t>, </a:t>
            </a:r>
            <a:r>
              <a:rPr lang="fr-FR" sz="600" dirty="0" smtClean="0">
                <a:solidFill>
                  <a:schemeClr val="tx1"/>
                </a:solidFill>
              </a:rPr>
              <a:t>Pr </a:t>
            </a:r>
            <a:r>
              <a:rPr lang="fr-FR" sz="600" dirty="0">
                <a:solidFill>
                  <a:schemeClr val="tx1"/>
                </a:solidFill>
              </a:rPr>
              <a:t>H. </a:t>
            </a:r>
            <a:r>
              <a:rPr lang="fr-FR" sz="600" dirty="0" smtClean="0">
                <a:solidFill>
                  <a:schemeClr val="tx1"/>
                </a:solidFill>
              </a:rPr>
              <a:t>LEFEBVRE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3</a:t>
            </a:r>
          </a:p>
          <a:p>
            <a:pPr>
              <a:defRPr/>
            </a:pPr>
            <a:r>
              <a:rPr lang="fr-FR" sz="600" b="1" dirty="0" smtClean="0">
                <a:solidFill>
                  <a:schemeClr val="tx1"/>
                </a:solidFill>
              </a:rPr>
              <a:t>Médecin : Dr G. LOPEZ</a:t>
            </a:r>
            <a:endParaRPr lang="fr-FR" sz="600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600" b="1" dirty="0" smtClean="0">
                <a:solidFill>
                  <a:schemeClr val="tx1"/>
                </a:solidFill>
              </a:rPr>
              <a:t>TEC </a:t>
            </a:r>
            <a:r>
              <a:rPr lang="fr-FR" sz="600" dirty="0" smtClean="0">
                <a:solidFill>
                  <a:schemeClr val="tx1"/>
                </a:solidFill>
              </a:rPr>
              <a:t>: </a:t>
            </a:r>
            <a:r>
              <a:rPr lang="fr-FR" sz="500" dirty="0">
                <a:solidFill>
                  <a:schemeClr val="tx1"/>
                </a:solidFill>
              </a:rPr>
              <a:t>Mme H. </a:t>
            </a:r>
            <a:r>
              <a:rPr lang="fr-FR" sz="500" dirty="0" smtClean="0">
                <a:solidFill>
                  <a:schemeClr val="tx1"/>
                </a:solidFill>
              </a:rPr>
              <a:t>BERRAHMOUN</a:t>
            </a:r>
            <a:r>
              <a:rPr lang="fr-FR" sz="500" dirty="0" smtClean="0">
                <a:solidFill>
                  <a:schemeClr val="tx2"/>
                </a:solidFill>
              </a:rPr>
              <a:t>E-KHIAR</a:t>
            </a:r>
            <a:endParaRPr lang="fr-FR" sz="500" dirty="0">
              <a:solidFill>
                <a:schemeClr val="tx2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277" y="-177755"/>
            <a:ext cx="989929" cy="989929"/>
          </a:xfrm>
          <a:prstGeom prst="rect">
            <a:avLst/>
          </a:prstGeom>
        </p:spPr>
      </p:pic>
      <p:sp>
        <p:nvSpPr>
          <p:cNvPr id="56" name="ZoneTexte 55"/>
          <p:cNvSpPr txBox="1"/>
          <p:nvPr/>
        </p:nvSpPr>
        <p:spPr>
          <a:xfrm>
            <a:off x="5412007" y="6668211"/>
            <a:ext cx="1865715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i="1" baseline="30000" dirty="0">
                <a:solidFill>
                  <a:prstClr val="black"/>
                </a:solidFill>
              </a:rPr>
              <a:t>4</a:t>
            </a:r>
            <a:r>
              <a:rPr lang="fr-FR" sz="500" i="1" dirty="0" smtClean="0">
                <a:solidFill>
                  <a:prstClr val="black"/>
                </a:solidFill>
              </a:rPr>
              <a:t> </a:t>
            </a:r>
            <a:r>
              <a:rPr lang="fr-FR" sz="500" i="1" dirty="0">
                <a:solidFill>
                  <a:prstClr val="black"/>
                </a:solidFill>
              </a:rPr>
              <a:t>: Personnel </a:t>
            </a:r>
            <a:r>
              <a:rPr lang="fr-FR" sz="500" i="1" dirty="0" smtClean="0">
                <a:solidFill>
                  <a:prstClr val="black"/>
                </a:solidFill>
              </a:rPr>
              <a:t>Pôles médicaux</a:t>
            </a:r>
            <a:endParaRPr lang="fr-FR" sz="500" i="1" dirty="0">
              <a:solidFill>
                <a:prstClr val="black"/>
              </a:solidFill>
            </a:endParaRPr>
          </a:p>
        </p:txBody>
      </p:sp>
      <p:sp>
        <p:nvSpPr>
          <p:cNvPr id="57" name="Rectangle à coins arrondis 56"/>
          <p:cNvSpPr/>
          <p:nvPr/>
        </p:nvSpPr>
        <p:spPr bwMode="auto">
          <a:xfrm>
            <a:off x="3952369" y="4196237"/>
            <a:ext cx="1579225" cy="72551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800" b="1" dirty="0">
                <a:solidFill>
                  <a:schemeClr val="accent5"/>
                </a:solidFill>
              </a:rPr>
              <a:t>Neurosciences </a:t>
            </a:r>
            <a:endParaRPr lang="fr-FR" sz="800" b="1" dirty="0" smtClean="0">
              <a:solidFill>
                <a:schemeClr val="accent5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600" dirty="0" smtClean="0">
                <a:solidFill>
                  <a:schemeClr val="tx2"/>
                </a:solidFill>
              </a:rPr>
              <a:t>Responsables </a:t>
            </a:r>
            <a:r>
              <a:rPr lang="fr-FR" sz="600" dirty="0">
                <a:solidFill>
                  <a:schemeClr val="tx2"/>
                </a:solidFill>
              </a:rPr>
              <a:t>: </a:t>
            </a:r>
            <a:r>
              <a:rPr lang="fr-FR" sz="600" b="1" dirty="0" smtClean="0">
                <a:solidFill>
                  <a:schemeClr val="tx1"/>
                </a:solidFill>
              </a:rPr>
              <a:t>Pr D. MALTETE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3</a:t>
            </a:r>
            <a:r>
              <a:rPr lang="fr-FR" sz="600" b="1" dirty="0" smtClean="0">
                <a:solidFill>
                  <a:schemeClr val="tx2"/>
                </a:solidFill>
              </a:rPr>
              <a:t>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600" b="1" dirty="0" smtClean="0">
                <a:solidFill>
                  <a:schemeClr val="tx1"/>
                </a:solidFill>
              </a:rPr>
              <a:t>Pr D. WALLON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3</a:t>
            </a:r>
            <a:r>
              <a:rPr lang="fr-FR" sz="600" b="1" dirty="0" smtClean="0">
                <a:solidFill>
                  <a:schemeClr val="tx1"/>
                </a:solidFill>
              </a:rPr>
              <a:t>, Pr M.L. WELTER</a:t>
            </a:r>
            <a:r>
              <a:rPr lang="fr-FR" sz="700" b="1" baseline="30000" dirty="0" smtClean="0">
                <a:solidFill>
                  <a:prstClr val="black"/>
                </a:solidFill>
              </a:rPr>
              <a:t>3</a:t>
            </a:r>
            <a:endParaRPr lang="fr-FR" sz="600" b="1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fr-FR" sz="600" b="1" dirty="0" smtClean="0">
                <a:solidFill>
                  <a:schemeClr val="tx1"/>
                </a:solidFill>
              </a:rPr>
              <a:t>Médecins : </a:t>
            </a:r>
            <a:r>
              <a:rPr lang="fr-FR" sz="500" b="1" dirty="0" smtClean="0">
                <a:solidFill>
                  <a:schemeClr val="tx2"/>
                </a:solidFill>
              </a:rPr>
              <a:t>Dr B. BOURRE, Dr E. MASSARDIER, Dr A. BAGAN TRIQUENOT, Dr L. GRANGEON</a:t>
            </a:r>
          </a:p>
          <a:p>
            <a:pPr>
              <a:defRPr/>
            </a:pPr>
            <a:r>
              <a:rPr lang="fr-FR" sz="600" b="1" dirty="0" smtClean="0">
                <a:solidFill>
                  <a:schemeClr val="tx1"/>
                </a:solidFill>
              </a:rPr>
              <a:t>TEC/IRC</a:t>
            </a:r>
            <a:r>
              <a:rPr lang="fr-FR" sz="600" dirty="0" smtClean="0">
                <a:solidFill>
                  <a:schemeClr val="tx2"/>
                </a:solidFill>
              </a:rPr>
              <a:t> </a:t>
            </a:r>
            <a:r>
              <a:rPr lang="fr-FR" sz="600" dirty="0">
                <a:solidFill>
                  <a:schemeClr val="tx2"/>
                </a:solidFill>
              </a:rPr>
              <a:t>: </a:t>
            </a:r>
            <a:r>
              <a:rPr lang="fr-FR" sz="500" dirty="0" smtClean="0">
                <a:solidFill>
                  <a:schemeClr val="tx2"/>
                </a:solidFill>
              </a:rPr>
              <a:t>Mmes </a:t>
            </a:r>
            <a:r>
              <a:rPr lang="fr-FR" sz="500" dirty="0">
                <a:solidFill>
                  <a:schemeClr val="tx2"/>
                </a:solidFill>
              </a:rPr>
              <a:t>C. VIMONT,  V. HANNIER, </a:t>
            </a:r>
            <a:r>
              <a:rPr lang="fr-FR" sz="500" dirty="0" smtClean="0">
                <a:solidFill>
                  <a:schemeClr val="tx2"/>
                </a:solidFill>
              </a:rPr>
              <a:t>Mr A. BOUMEDIENE, </a:t>
            </a:r>
            <a:r>
              <a:rPr lang="fr-FR" sz="500" dirty="0">
                <a:solidFill>
                  <a:schemeClr val="tx2"/>
                </a:solidFill>
              </a:rPr>
              <a:t>S. </a:t>
            </a:r>
            <a:r>
              <a:rPr lang="fr-FR" sz="500" dirty="0" smtClean="0">
                <a:solidFill>
                  <a:schemeClr val="tx2"/>
                </a:solidFill>
              </a:rPr>
              <a:t>LEGER,  </a:t>
            </a:r>
            <a:r>
              <a:rPr lang="fr-FR" sz="600" b="1" dirty="0" smtClean="0">
                <a:solidFill>
                  <a:schemeClr val="tx1"/>
                </a:solidFill>
              </a:rPr>
              <a:t>Ingénieur </a:t>
            </a:r>
            <a:r>
              <a:rPr lang="fr-FR" sz="500" dirty="0" smtClean="0">
                <a:solidFill>
                  <a:schemeClr val="tx2"/>
                </a:solidFill>
              </a:rPr>
              <a:t>: D. BANNIER  </a:t>
            </a:r>
            <a:endParaRPr lang="fr-FR" sz="500" dirty="0">
              <a:solidFill>
                <a:schemeClr val="tx2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5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51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1760</TotalTime>
  <Words>611</Words>
  <Application>Microsoft Office PowerPoint</Application>
  <PresentationFormat>Affichage à l'écran (4:3)</PresentationFormat>
  <Paragraphs>110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1_Thème Office</vt:lpstr>
      <vt:lpstr>Présentation PowerPoint</vt:lpstr>
    </vt:vector>
  </TitlesOfParts>
  <Company>CHU de Rouen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Localadmin</dc:creator>
  <cp:lastModifiedBy>DUMONT, Audrey</cp:lastModifiedBy>
  <cp:revision>68</cp:revision>
  <cp:lastPrinted>2023-09-07T14:05:30Z</cp:lastPrinted>
  <dcterms:created xsi:type="dcterms:W3CDTF">2020-11-06T13:27:34Z</dcterms:created>
  <dcterms:modified xsi:type="dcterms:W3CDTF">2025-09-12T09:02:26Z</dcterms:modified>
</cp:coreProperties>
</file>