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1EAADB00-59E1-4957-BBD8-5BA8E355B233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6AA9E025-8076-4E85-9477-5369C38AF7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64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91AA0-5E5E-4BE3-84C0-F577916866C7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6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F98B-F649-6C47-95A8-F723B6275BE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7767-85A1-C74A-9287-D277B0AA94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8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F98B-F649-6C47-95A8-F723B6275BE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7767-85A1-C74A-9287-D277B0AA94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8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F98B-F649-6C47-95A8-F723B6275BE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7767-85A1-C74A-9287-D277B0AA94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06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F98B-F649-6C47-95A8-F723B6275BE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7767-85A1-C74A-9287-D277B0AA94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F98B-F649-6C47-95A8-F723B6275BE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7767-85A1-C74A-9287-D277B0AA94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4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F98B-F649-6C47-95A8-F723B6275BE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7767-85A1-C74A-9287-D277B0AA94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F98B-F649-6C47-95A8-F723B6275BE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7767-85A1-C74A-9287-D277B0AA94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21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F98B-F649-6C47-95A8-F723B6275BE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7767-85A1-C74A-9287-D277B0AA94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9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F98B-F649-6C47-95A8-F723B6275BE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7767-85A1-C74A-9287-D277B0AA94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32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F98B-F649-6C47-95A8-F723B6275BE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7767-85A1-C74A-9287-D277B0AA94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1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F98B-F649-6C47-95A8-F723B6275BE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7767-85A1-C74A-9287-D277B0AA94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5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0F98B-F649-6C47-95A8-F723B6275BE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19/01/2024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B7767-85A1-C74A-9287-D277B0AA94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60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ZoneTexte 42"/>
          <p:cNvSpPr txBox="1"/>
          <p:nvPr/>
        </p:nvSpPr>
        <p:spPr>
          <a:xfrm>
            <a:off x="1043608" y="822203"/>
            <a:ext cx="1438619" cy="2308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 b="1">
                <a:solidFill>
                  <a:srgbClr val="4472C4"/>
                </a:solidFill>
              </a:defRPr>
            </a:lvl1pPr>
          </a:lstStyle>
          <a:p>
            <a:r>
              <a:rPr lang="fr-FR" dirty="0"/>
              <a:t>Directeur  </a:t>
            </a:r>
            <a:r>
              <a:rPr lang="fr-FR" dirty="0" smtClean="0">
                <a:solidFill>
                  <a:prstClr val="black"/>
                </a:solidFill>
              </a:rPr>
              <a:t>Louis CHARLET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120788" y="1948760"/>
            <a:ext cx="8849843" cy="126564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200" b="1" dirty="0">
                <a:solidFill>
                  <a:srgbClr val="4472C4"/>
                </a:solidFill>
              </a:rPr>
              <a:t>MANAGEMENT de la DIRECTION</a:t>
            </a:r>
          </a:p>
        </p:txBody>
      </p:sp>
      <p:sp>
        <p:nvSpPr>
          <p:cNvPr id="46" name="Rectangle à coins arrondis 45"/>
          <p:cNvSpPr/>
          <p:nvPr/>
        </p:nvSpPr>
        <p:spPr>
          <a:xfrm>
            <a:off x="72687" y="3223714"/>
            <a:ext cx="9002138" cy="245322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200" b="1" dirty="0" smtClean="0">
                <a:solidFill>
                  <a:srgbClr val="4472C4"/>
                </a:solidFill>
              </a:rPr>
              <a:t>REALISATION</a:t>
            </a:r>
          </a:p>
          <a:p>
            <a:endParaRPr lang="fr-FR" sz="1400" b="1" dirty="0">
              <a:solidFill>
                <a:srgbClr val="4472C4"/>
              </a:solidFill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72687" y="5765737"/>
            <a:ext cx="8974092" cy="91459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rgbClr val="4472C4"/>
                </a:solidFill>
              </a:rPr>
              <a:t>SUPPORT</a:t>
            </a:r>
            <a:endParaRPr lang="fr-FR" sz="1400" b="1" dirty="0">
              <a:solidFill>
                <a:srgbClr val="4472C4"/>
              </a:solidFill>
            </a:endParaRPr>
          </a:p>
          <a:p>
            <a:endParaRPr lang="fr-FR" sz="1400" b="1" dirty="0">
              <a:solidFill>
                <a:srgbClr val="4472C4"/>
              </a:solidFill>
            </a:endParaRPr>
          </a:p>
          <a:p>
            <a:endParaRPr lang="fr-FR" sz="1400" b="1" dirty="0">
              <a:solidFill>
                <a:srgbClr val="4472C4"/>
              </a:solidFill>
            </a:endParaRPr>
          </a:p>
          <a:p>
            <a:endParaRPr lang="fr-FR" sz="1400" b="1" dirty="0">
              <a:solidFill>
                <a:srgbClr val="4472C4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55376" y="2217611"/>
            <a:ext cx="2674409" cy="9694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b="1" cap="small" dirty="0">
                <a:solidFill>
                  <a:prstClr val="black"/>
                </a:solidFill>
              </a:rPr>
              <a:t>Management Stratégique </a:t>
            </a:r>
            <a:endParaRPr lang="fr-FR" sz="600" b="1" cap="small" dirty="0">
              <a:solidFill>
                <a:prstClr val="black"/>
              </a:solidFill>
            </a:endParaRPr>
          </a:p>
          <a:p>
            <a:r>
              <a:rPr lang="fr-FR" sz="800" b="1" dirty="0" smtClean="0">
                <a:solidFill>
                  <a:srgbClr val="4472C4"/>
                </a:solidFill>
              </a:rPr>
              <a:t>Coordonnateur                 </a:t>
            </a:r>
            <a:r>
              <a:rPr lang="fr-FR" sz="800" b="1" dirty="0" smtClean="0">
                <a:solidFill>
                  <a:prstClr val="black"/>
                </a:solidFill>
              </a:rPr>
              <a:t>Pr </a:t>
            </a:r>
            <a:r>
              <a:rPr lang="fr-FR" sz="700" b="1" dirty="0" smtClean="0">
                <a:solidFill>
                  <a:prstClr val="black"/>
                </a:solidFill>
              </a:rPr>
              <a:t>Dominique </a:t>
            </a:r>
            <a:r>
              <a:rPr lang="fr-FR" sz="800" b="1" dirty="0" smtClean="0">
                <a:solidFill>
                  <a:prstClr val="black"/>
                </a:solidFill>
              </a:rPr>
              <a:t>GUERROT</a:t>
            </a:r>
            <a:r>
              <a:rPr lang="fr-FR" sz="900" b="1" baseline="30000" dirty="0" smtClean="0">
                <a:solidFill>
                  <a:prstClr val="black"/>
                </a:solidFill>
              </a:rPr>
              <a:t>1-3</a:t>
            </a:r>
            <a:endParaRPr lang="fr-FR" sz="800" b="1" dirty="0">
              <a:solidFill>
                <a:prstClr val="black"/>
              </a:solidFill>
            </a:endParaRPr>
          </a:p>
          <a:p>
            <a:r>
              <a:rPr lang="fr-FR" sz="800" b="1" dirty="0">
                <a:solidFill>
                  <a:srgbClr val="4472C4"/>
                </a:solidFill>
              </a:rPr>
              <a:t>Coordonnateur adjoint </a:t>
            </a:r>
            <a:r>
              <a:rPr lang="fr-FR" sz="800" dirty="0">
                <a:solidFill>
                  <a:srgbClr val="4472C4"/>
                </a:solidFill>
              </a:rPr>
              <a:t> </a:t>
            </a:r>
            <a:r>
              <a:rPr lang="fr-FR" sz="800" b="1" dirty="0" smtClean="0">
                <a:solidFill>
                  <a:prstClr val="black"/>
                </a:solidFill>
              </a:rPr>
              <a:t>Pr </a:t>
            </a:r>
            <a:r>
              <a:rPr lang="fr-FR" sz="700" b="1" dirty="0" smtClean="0">
                <a:solidFill>
                  <a:prstClr val="black"/>
                </a:solidFill>
              </a:rPr>
              <a:t>Jérémy</a:t>
            </a:r>
            <a:r>
              <a:rPr lang="fr-FR" sz="800" b="1" dirty="0" smtClean="0">
                <a:solidFill>
                  <a:prstClr val="black"/>
                </a:solidFill>
              </a:rPr>
              <a:t> </a:t>
            </a:r>
            <a:r>
              <a:rPr lang="fr-FR" sz="800" b="1" dirty="0">
                <a:solidFill>
                  <a:prstClr val="black"/>
                </a:solidFill>
              </a:rPr>
              <a:t>BELLIEN </a:t>
            </a:r>
            <a:r>
              <a:rPr lang="fr-FR" sz="800" b="1" baseline="30000" dirty="0" smtClean="0">
                <a:solidFill>
                  <a:prstClr val="black"/>
                </a:solidFill>
              </a:rPr>
              <a:t>3-5</a:t>
            </a:r>
            <a:endParaRPr lang="fr-FR" sz="800" b="1" dirty="0">
              <a:solidFill>
                <a:prstClr val="black"/>
              </a:solidFill>
            </a:endParaRPr>
          </a:p>
          <a:p>
            <a:r>
              <a:rPr lang="fr-FR" sz="800" b="1" dirty="0">
                <a:solidFill>
                  <a:srgbClr val="4472C4"/>
                </a:solidFill>
              </a:rPr>
              <a:t>Médecins délégués         </a:t>
            </a:r>
            <a:r>
              <a:rPr lang="fr-FR" sz="800" b="1" dirty="0" smtClean="0">
                <a:solidFill>
                  <a:prstClr val="black"/>
                </a:solidFill>
              </a:rPr>
              <a:t>Pr </a:t>
            </a:r>
            <a:r>
              <a:rPr lang="fr-FR" sz="700" b="1" dirty="0">
                <a:solidFill>
                  <a:prstClr val="black"/>
                </a:solidFill>
              </a:rPr>
              <a:t>Marie-Pierre</a:t>
            </a:r>
            <a:r>
              <a:rPr lang="fr-FR" sz="800" b="1" dirty="0">
                <a:solidFill>
                  <a:prstClr val="black"/>
                </a:solidFill>
              </a:rPr>
              <a:t> </a:t>
            </a:r>
            <a:r>
              <a:rPr lang="fr-FR" sz="800" b="1" dirty="0" smtClean="0">
                <a:solidFill>
                  <a:prstClr val="black"/>
                </a:solidFill>
              </a:rPr>
              <a:t>TAVOLACCI</a:t>
            </a:r>
            <a:r>
              <a:rPr lang="fr-FR" sz="800" b="1" baseline="30000" dirty="0" smtClean="0">
                <a:solidFill>
                  <a:prstClr val="black"/>
                </a:solidFill>
              </a:rPr>
              <a:t>1</a:t>
            </a:r>
            <a:endParaRPr lang="fr-FR" sz="800" b="1" dirty="0" smtClean="0">
              <a:solidFill>
                <a:prstClr val="black"/>
              </a:solidFill>
            </a:endParaRPr>
          </a:p>
          <a:p>
            <a:r>
              <a:rPr lang="fr-FR" sz="800" b="1" dirty="0">
                <a:solidFill>
                  <a:prstClr val="black"/>
                </a:solidFill>
              </a:rPr>
              <a:t>	 </a:t>
            </a:r>
            <a:r>
              <a:rPr lang="fr-FR" sz="800" b="1" dirty="0" smtClean="0">
                <a:solidFill>
                  <a:prstClr val="black"/>
                </a:solidFill>
              </a:rPr>
              <a:t>   </a:t>
            </a:r>
            <a:r>
              <a:rPr lang="fr-FR" sz="700" b="1" dirty="0" smtClean="0">
                <a:solidFill>
                  <a:prstClr val="black"/>
                </a:solidFill>
              </a:rPr>
              <a:t>Dr Audrey </a:t>
            </a:r>
            <a:r>
              <a:rPr lang="fr-FR" sz="800" b="1" dirty="0" smtClean="0">
                <a:solidFill>
                  <a:prstClr val="black"/>
                </a:solidFill>
              </a:rPr>
              <a:t>DUMONT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1-5</a:t>
            </a:r>
            <a:endParaRPr lang="fr-FR" sz="700" b="1" dirty="0">
              <a:solidFill>
                <a:prstClr val="black"/>
              </a:solidFill>
            </a:endParaRPr>
          </a:p>
          <a:p>
            <a:r>
              <a:rPr lang="fr-FR" sz="800" b="1" dirty="0">
                <a:solidFill>
                  <a:srgbClr val="4472C4"/>
                </a:solidFill>
              </a:rPr>
              <a:t>Biologiste délégué          </a:t>
            </a:r>
            <a:r>
              <a:rPr lang="fr-FR" sz="800" b="1" dirty="0" smtClean="0">
                <a:solidFill>
                  <a:prstClr val="black"/>
                </a:solidFill>
              </a:rPr>
              <a:t>Dr </a:t>
            </a:r>
            <a:r>
              <a:rPr lang="fr-FR" sz="700" b="1" dirty="0" smtClean="0">
                <a:solidFill>
                  <a:prstClr val="black"/>
                </a:solidFill>
              </a:rPr>
              <a:t>Muriel</a:t>
            </a:r>
            <a:r>
              <a:rPr lang="fr-FR" sz="800" b="1" dirty="0" smtClean="0">
                <a:solidFill>
                  <a:prstClr val="black"/>
                </a:solidFill>
              </a:rPr>
              <a:t> QUILLARD</a:t>
            </a:r>
            <a:r>
              <a:rPr lang="fr-FR" sz="800" b="1" baseline="30000" dirty="0" smtClean="0">
                <a:solidFill>
                  <a:prstClr val="black"/>
                </a:solidFill>
              </a:rPr>
              <a:t>3-5</a:t>
            </a:r>
            <a:endParaRPr lang="fr-FR" sz="800" b="1" baseline="30000" dirty="0">
              <a:solidFill>
                <a:srgbClr val="4472C4"/>
              </a:solidFill>
            </a:endParaRPr>
          </a:p>
          <a:p>
            <a:endParaRPr lang="fr-FR" sz="800" b="1" dirty="0">
              <a:solidFill>
                <a:prstClr val="black"/>
              </a:solidFill>
            </a:endParaRPr>
          </a:p>
        </p:txBody>
      </p:sp>
      <p:sp>
        <p:nvSpPr>
          <p:cNvPr id="50" name="ZoneTexte 49"/>
          <p:cNvSpPr txBox="1">
            <a:spLocks noChangeAspect="1"/>
          </p:cNvSpPr>
          <p:nvPr/>
        </p:nvSpPr>
        <p:spPr>
          <a:xfrm>
            <a:off x="3419872" y="2417666"/>
            <a:ext cx="2197951" cy="5539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b="1" cap="small" dirty="0">
                <a:solidFill>
                  <a:prstClr val="black"/>
                </a:solidFill>
              </a:rPr>
              <a:t>Communication</a:t>
            </a:r>
          </a:p>
          <a:p>
            <a:pPr algn="ctr"/>
            <a:endParaRPr lang="fr-FR" sz="600" b="1" cap="small" dirty="0">
              <a:solidFill>
                <a:prstClr val="black"/>
              </a:solidFill>
            </a:endParaRPr>
          </a:p>
          <a:p>
            <a:pPr algn="ctr"/>
            <a:r>
              <a:rPr lang="fr-FR" sz="800" b="1" dirty="0">
                <a:solidFill>
                  <a:srgbClr val="4472C4"/>
                </a:solidFill>
              </a:rPr>
              <a:t>Référente  </a:t>
            </a:r>
            <a:r>
              <a:rPr lang="fr-FR" sz="800" dirty="0">
                <a:solidFill>
                  <a:srgbClr val="4472C4"/>
                </a:solidFill>
              </a:rPr>
              <a:t> </a:t>
            </a:r>
            <a:r>
              <a:rPr lang="fr-FR" sz="800" b="1" dirty="0">
                <a:solidFill>
                  <a:prstClr val="black"/>
                </a:solidFill>
              </a:rPr>
              <a:t>Dr </a:t>
            </a:r>
            <a:r>
              <a:rPr lang="fr-FR" sz="800" b="1" dirty="0" smtClean="0">
                <a:solidFill>
                  <a:prstClr val="black"/>
                </a:solidFill>
              </a:rPr>
              <a:t>Audrey DUMONT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1-5</a:t>
            </a:r>
            <a:endParaRPr lang="fr-FR" sz="800" b="1" dirty="0">
              <a:solidFill>
                <a:prstClr val="black"/>
              </a:solidFill>
            </a:endParaRPr>
          </a:p>
          <a:p>
            <a:pPr algn="ctr"/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107910" y="2276906"/>
            <a:ext cx="2592288" cy="6771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b="1" cap="small" dirty="0">
                <a:solidFill>
                  <a:prstClr val="black"/>
                </a:solidFill>
              </a:rPr>
              <a:t>Management de la Qualité et des risques</a:t>
            </a:r>
          </a:p>
          <a:p>
            <a:pPr algn="ctr"/>
            <a:endParaRPr lang="fr-FR" sz="600" b="1" dirty="0">
              <a:solidFill>
                <a:srgbClr val="4472C4"/>
              </a:solidFill>
            </a:endParaRPr>
          </a:p>
          <a:p>
            <a:pPr algn="ctr"/>
            <a:r>
              <a:rPr lang="fr-FR" sz="800" b="1" dirty="0">
                <a:solidFill>
                  <a:srgbClr val="4472C4"/>
                </a:solidFill>
              </a:rPr>
              <a:t>Coordinatrice qualité et </a:t>
            </a:r>
            <a:r>
              <a:rPr lang="fr-FR" sz="800" b="1" dirty="0" smtClean="0">
                <a:solidFill>
                  <a:srgbClr val="4472C4"/>
                </a:solidFill>
              </a:rPr>
              <a:t>risques : </a:t>
            </a:r>
            <a:r>
              <a:rPr lang="fr-FR" sz="800" b="1" dirty="0" smtClean="0">
                <a:solidFill>
                  <a:prstClr val="black"/>
                </a:solidFill>
              </a:rPr>
              <a:t>Asma OUCHOUAL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1</a:t>
            </a:r>
            <a:endParaRPr lang="fr-FR" sz="700" b="1" dirty="0">
              <a:solidFill>
                <a:prstClr val="black"/>
              </a:solidFill>
            </a:endParaRPr>
          </a:p>
          <a:p>
            <a:r>
              <a:rPr lang="fr-FR" sz="800" b="1" dirty="0">
                <a:solidFill>
                  <a:srgbClr val="4472C4"/>
                </a:solidFill>
              </a:rPr>
              <a:t>Cadre pharmacologie Clinique  : </a:t>
            </a:r>
            <a:r>
              <a:rPr lang="fr-FR" sz="800" b="1" dirty="0">
                <a:solidFill>
                  <a:prstClr val="black"/>
                </a:solidFill>
              </a:rPr>
              <a:t>Vincent VALOGNES</a:t>
            </a:r>
            <a:r>
              <a:rPr lang="fr-FR" sz="800" b="1" baseline="30000" dirty="0">
                <a:solidFill>
                  <a:prstClr val="black"/>
                </a:solidFill>
              </a:rPr>
              <a:t>-5</a:t>
            </a:r>
            <a:endParaRPr lang="fr-FR" sz="800" b="1" dirty="0">
              <a:solidFill>
                <a:prstClr val="black"/>
              </a:solidFill>
            </a:endParaRPr>
          </a:p>
          <a:p>
            <a:pPr algn="ctr"/>
            <a:endParaRPr lang="fr-FR" sz="800" b="1" dirty="0">
              <a:solidFill>
                <a:prstClr val="black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170159" y="5837137"/>
            <a:ext cx="3034562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b="1" cap="small" dirty="0">
                <a:solidFill>
                  <a:prstClr val="black"/>
                </a:solidFill>
              </a:rPr>
              <a:t>Ressources Humaines et </a:t>
            </a:r>
            <a:r>
              <a:rPr lang="fr-FR" sz="800" b="1" cap="small" dirty="0" smtClean="0">
                <a:solidFill>
                  <a:prstClr val="black"/>
                </a:solidFill>
              </a:rPr>
              <a:t>Formation</a:t>
            </a:r>
          </a:p>
          <a:p>
            <a:pPr algn="ctr"/>
            <a:endParaRPr lang="fr-FR" sz="800" b="1" cap="small" dirty="0">
              <a:solidFill>
                <a:prstClr val="black"/>
              </a:solidFill>
            </a:endParaRPr>
          </a:p>
          <a:p>
            <a:r>
              <a:rPr lang="fr-FR" sz="800" b="1" dirty="0" smtClean="0">
                <a:solidFill>
                  <a:srgbClr val="4472C4"/>
                </a:solidFill>
              </a:rPr>
              <a:t>Coordonnateur :  </a:t>
            </a:r>
            <a:r>
              <a:rPr lang="fr-FR" sz="800" b="1" dirty="0">
                <a:solidFill>
                  <a:prstClr val="black"/>
                </a:solidFill>
              </a:rPr>
              <a:t>Pr. Dominique </a:t>
            </a:r>
            <a:r>
              <a:rPr lang="fr-FR" sz="800" b="1" dirty="0" smtClean="0">
                <a:solidFill>
                  <a:prstClr val="black"/>
                </a:solidFill>
              </a:rPr>
              <a:t>GUERROT</a:t>
            </a:r>
            <a:r>
              <a:rPr lang="fr-FR" sz="800" b="1" baseline="30000" dirty="0" smtClean="0">
                <a:solidFill>
                  <a:prstClr val="black"/>
                </a:solidFill>
              </a:rPr>
              <a:t>1-3</a:t>
            </a:r>
            <a:endParaRPr lang="fr-FR" sz="800" b="1" baseline="30000" dirty="0">
              <a:solidFill>
                <a:prstClr val="black"/>
              </a:solidFill>
            </a:endParaRPr>
          </a:p>
          <a:p>
            <a:r>
              <a:rPr lang="fr-FR" sz="800" b="1" dirty="0">
                <a:solidFill>
                  <a:srgbClr val="4472C4"/>
                </a:solidFill>
              </a:rPr>
              <a:t>Cadre Supérieur  de </a:t>
            </a:r>
            <a:r>
              <a:rPr lang="fr-FR" sz="800" b="1" dirty="0" smtClean="0">
                <a:solidFill>
                  <a:srgbClr val="4472C4"/>
                </a:solidFill>
              </a:rPr>
              <a:t>Santé :   </a:t>
            </a:r>
            <a:r>
              <a:rPr lang="fr-FR" sz="800" dirty="0" smtClean="0">
                <a:solidFill>
                  <a:prstClr val="black"/>
                </a:solidFill>
              </a:rPr>
              <a:t> </a:t>
            </a:r>
            <a:r>
              <a:rPr lang="fr-FR" sz="800" b="1" dirty="0" smtClean="0">
                <a:solidFill>
                  <a:prstClr val="black"/>
                </a:solidFill>
              </a:rPr>
              <a:t>Isabelle LE BRUN</a:t>
            </a:r>
            <a:r>
              <a:rPr lang="fr-FR" sz="800" b="1" baseline="30000" dirty="0" smtClean="0">
                <a:solidFill>
                  <a:prstClr val="black"/>
                </a:solidFill>
              </a:rPr>
              <a:t>1</a:t>
            </a:r>
            <a:r>
              <a:rPr lang="fr-FR" sz="800" b="1" dirty="0" smtClean="0">
                <a:solidFill>
                  <a:prstClr val="black"/>
                </a:solidFill>
              </a:rPr>
              <a:t> </a:t>
            </a:r>
          </a:p>
          <a:p>
            <a:r>
              <a:rPr lang="fr-FR" sz="800" b="1" dirty="0">
                <a:solidFill>
                  <a:srgbClr val="4472C4"/>
                </a:solidFill>
              </a:rPr>
              <a:t>Cadre pharmacologie Clinique  : </a:t>
            </a:r>
            <a:r>
              <a:rPr lang="fr-FR" sz="800" b="1" dirty="0">
                <a:solidFill>
                  <a:prstClr val="black"/>
                </a:solidFill>
              </a:rPr>
              <a:t>Vincent VALOGNES</a:t>
            </a:r>
            <a:r>
              <a:rPr lang="fr-FR" sz="800" b="1" baseline="30000" dirty="0">
                <a:solidFill>
                  <a:prstClr val="black"/>
                </a:solidFill>
              </a:rPr>
              <a:t>-5</a:t>
            </a:r>
            <a:endParaRPr lang="fr-FR" sz="800" b="1" dirty="0">
              <a:solidFill>
                <a:prstClr val="black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3302192" y="5855325"/>
            <a:ext cx="2570706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b="1" cap="small" dirty="0">
                <a:solidFill>
                  <a:prstClr val="black"/>
                </a:solidFill>
              </a:rPr>
              <a:t>Système d’Information</a:t>
            </a:r>
          </a:p>
          <a:p>
            <a:pPr algn="ctr"/>
            <a:endParaRPr lang="fr-FR" sz="800" b="1" cap="small" dirty="0">
              <a:solidFill>
                <a:prstClr val="black"/>
              </a:solidFill>
            </a:endParaRPr>
          </a:p>
          <a:p>
            <a:r>
              <a:rPr lang="fr-FR" sz="800" b="1" dirty="0" smtClean="0">
                <a:solidFill>
                  <a:srgbClr val="4472C4"/>
                </a:solidFill>
              </a:rPr>
              <a:t>                    Référent : </a:t>
            </a:r>
            <a:r>
              <a:rPr lang="fr-FR" sz="800" b="1" dirty="0" smtClean="0">
                <a:solidFill>
                  <a:prstClr val="black"/>
                </a:solidFill>
              </a:rPr>
              <a:t>Asma OUCHOUAL</a:t>
            </a:r>
            <a:r>
              <a:rPr lang="fr-FR" sz="800" b="1" baseline="30000" dirty="0" smtClean="0">
                <a:solidFill>
                  <a:prstClr val="black"/>
                </a:solidFill>
              </a:rPr>
              <a:t>1</a:t>
            </a:r>
          </a:p>
          <a:p>
            <a:r>
              <a:rPr lang="fr-FR" sz="800" b="1" dirty="0">
                <a:solidFill>
                  <a:srgbClr val="4472C4"/>
                </a:solidFill>
              </a:rPr>
              <a:t>Cadre pharmacologie Clinique  : </a:t>
            </a:r>
            <a:r>
              <a:rPr lang="fr-FR" sz="800" b="1" dirty="0">
                <a:solidFill>
                  <a:prstClr val="black"/>
                </a:solidFill>
              </a:rPr>
              <a:t>Vincent VALOGNES</a:t>
            </a:r>
            <a:r>
              <a:rPr lang="fr-FR" sz="800" b="1" baseline="30000" dirty="0">
                <a:solidFill>
                  <a:prstClr val="black"/>
                </a:solidFill>
              </a:rPr>
              <a:t>-5</a:t>
            </a:r>
            <a:endParaRPr lang="fr-FR" sz="800" b="1" dirty="0">
              <a:solidFill>
                <a:prstClr val="black"/>
              </a:solidFill>
            </a:endParaRPr>
          </a:p>
          <a:p>
            <a:endParaRPr lang="fr-FR" sz="800" b="1" dirty="0">
              <a:solidFill>
                <a:prstClr val="black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5984793" y="5874209"/>
            <a:ext cx="282181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b="1" cap="small" dirty="0">
                <a:solidFill>
                  <a:prstClr val="black"/>
                </a:solidFill>
              </a:rPr>
              <a:t>Gestion de l’environnement et de l’infrastructure </a:t>
            </a:r>
          </a:p>
          <a:p>
            <a:pPr algn="ctr"/>
            <a:endParaRPr lang="fr-FR" sz="800" b="1" cap="small" dirty="0">
              <a:solidFill>
                <a:prstClr val="black"/>
              </a:solidFill>
            </a:endParaRPr>
          </a:p>
          <a:p>
            <a:pPr algn="ctr"/>
            <a:r>
              <a:rPr lang="fr-FR" sz="800" b="1" dirty="0" smtClean="0">
                <a:solidFill>
                  <a:srgbClr val="4472C4"/>
                </a:solidFill>
              </a:rPr>
              <a:t>Référent :  </a:t>
            </a:r>
            <a:r>
              <a:rPr lang="fr-FR" sz="800" b="1" dirty="0" smtClean="0">
                <a:solidFill>
                  <a:prstClr val="black"/>
                </a:solidFill>
              </a:rPr>
              <a:t>Laurent MARTIN</a:t>
            </a:r>
            <a:r>
              <a:rPr lang="fr-FR" sz="800" b="1" baseline="30000" dirty="0" smtClean="0">
                <a:solidFill>
                  <a:prstClr val="black"/>
                </a:solidFill>
              </a:rPr>
              <a:t>1/</a:t>
            </a:r>
            <a:r>
              <a:rPr lang="fr-FR" sz="800" b="1" dirty="0">
                <a:solidFill>
                  <a:prstClr val="black"/>
                </a:solidFill>
              </a:rPr>
              <a:t> Isabelle LE BRUN</a:t>
            </a:r>
            <a:r>
              <a:rPr lang="fr-FR" sz="800" b="1" baseline="30000" dirty="0">
                <a:solidFill>
                  <a:prstClr val="black"/>
                </a:solidFill>
              </a:rPr>
              <a:t>1</a:t>
            </a:r>
            <a:r>
              <a:rPr lang="fr-FR" sz="800" b="1" dirty="0">
                <a:solidFill>
                  <a:prstClr val="black"/>
                </a:solidFill>
              </a:rPr>
              <a:t> </a:t>
            </a:r>
            <a:endParaRPr lang="fr-FR" sz="800" b="1" dirty="0" smtClean="0">
              <a:solidFill>
                <a:prstClr val="black"/>
              </a:solidFill>
            </a:endParaRPr>
          </a:p>
          <a:p>
            <a:r>
              <a:rPr lang="fr-FR" sz="800" b="1" dirty="0" smtClean="0">
                <a:solidFill>
                  <a:prstClr val="black"/>
                </a:solidFill>
              </a:rPr>
              <a:t>                </a:t>
            </a:r>
            <a:r>
              <a:rPr lang="fr-FR" sz="800" b="1" dirty="0">
                <a:solidFill>
                  <a:srgbClr val="4472C4"/>
                </a:solidFill>
              </a:rPr>
              <a:t>Cadre pharmacologie Clinique  : </a:t>
            </a:r>
            <a:r>
              <a:rPr lang="fr-FR" sz="800" b="1" dirty="0">
                <a:solidFill>
                  <a:prstClr val="black"/>
                </a:solidFill>
              </a:rPr>
              <a:t>Vincent VALOGNES</a:t>
            </a:r>
            <a:r>
              <a:rPr lang="fr-FR" sz="800" b="1" baseline="30000" dirty="0">
                <a:solidFill>
                  <a:prstClr val="black"/>
                </a:solidFill>
              </a:rPr>
              <a:t>-5</a:t>
            </a:r>
            <a:endParaRPr lang="fr-FR" sz="800" b="1" dirty="0">
              <a:solidFill>
                <a:prstClr val="black"/>
              </a:solidFill>
            </a:endParaRPr>
          </a:p>
          <a:p>
            <a:endParaRPr lang="fr-FR" sz="800" b="1" dirty="0">
              <a:solidFill>
                <a:srgbClr val="4472C4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192239" y="3597738"/>
            <a:ext cx="3633961" cy="16055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b="1" cap="small" dirty="0" smtClean="0">
                <a:solidFill>
                  <a:prstClr val="black"/>
                </a:solidFill>
              </a:rPr>
              <a:t>Site CIC-CRB 1404 - PHARMACOLOGIE CLINIQUE </a:t>
            </a:r>
            <a:endParaRPr lang="fr-FR" sz="800" b="1" cap="small" dirty="0">
              <a:solidFill>
                <a:prstClr val="black"/>
              </a:solidFill>
            </a:endParaRPr>
          </a:p>
          <a:p>
            <a:pPr algn="ctr"/>
            <a:endParaRPr lang="fr-FR" sz="800" b="1" cap="small" dirty="0" smtClean="0">
              <a:solidFill>
                <a:prstClr val="black"/>
              </a:solidFill>
            </a:endParaRPr>
          </a:p>
          <a:p>
            <a:r>
              <a:rPr lang="fr-FR" sz="700" b="1" dirty="0" smtClean="0">
                <a:solidFill>
                  <a:srgbClr val="4472C4"/>
                </a:solidFill>
              </a:rPr>
              <a:t>Médecins 	                     </a:t>
            </a:r>
            <a:r>
              <a:rPr lang="fr-FR" sz="700" b="1" dirty="0" smtClean="0">
                <a:solidFill>
                  <a:prstClr val="black"/>
                </a:solidFill>
              </a:rPr>
              <a:t>Pr Marie-Pierre TAVOLACCI</a:t>
            </a:r>
            <a:r>
              <a:rPr lang="fr-FR" sz="700" b="1" baseline="30000" dirty="0">
                <a:solidFill>
                  <a:prstClr val="black"/>
                </a:solidFill>
              </a:rPr>
              <a:t>1</a:t>
            </a:r>
            <a:endParaRPr lang="fr-FR" sz="700" b="1" dirty="0" smtClean="0">
              <a:solidFill>
                <a:prstClr val="black"/>
              </a:solidFill>
            </a:endParaRPr>
          </a:p>
          <a:p>
            <a:r>
              <a:rPr lang="fr-FR" sz="700" b="1" dirty="0" smtClean="0">
                <a:solidFill>
                  <a:prstClr val="black"/>
                </a:solidFill>
              </a:rPr>
              <a:t>	                     Dr Audrey DUMONT</a:t>
            </a:r>
            <a:r>
              <a:rPr lang="fr-FR" sz="700" b="1" baseline="30000" dirty="0">
                <a:solidFill>
                  <a:prstClr val="black"/>
                </a:solidFill>
              </a:rPr>
              <a:t> 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1-5</a:t>
            </a:r>
            <a:endParaRPr lang="fr-FR" sz="700" b="1" dirty="0" smtClean="0">
              <a:solidFill>
                <a:prstClr val="black"/>
              </a:solidFill>
            </a:endParaRPr>
          </a:p>
          <a:p>
            <a:r>
              <a:rPr lang="fr-FR" sz="700" b="1" dirty="0">
                <a:solidFill>
                  <a:prstClr val="black"/>
                </a:solidFill>
              </a:rPr>
              <a:t>	 </a:t>
            </a:r>
            <a:r>
              <a:rPr lang="fr-FR" sz="700" b="1" dirty="0" smtClean="0">
                <a:solidFill>
                  <a:prstClr val="black"/>
                </a:solidFill>
              </a:rPr>
              <a:t>                    Dr Michèle IACOB</a:t>
            </a:r>
            <a:r>
              <a:rPr lang="fr-FR" sz="700" b="1" baseline="30000" dirty="0">
                <a:solidFill>
                  <a:prstClr val="black"/>
                </a:solidFill>
              </a:rPr>
              <a:t> 5</a:t>
            </a:r>
            <a:endParaRPr lang="fr-FR" sz="700" b="1" dirty="0" smtClean="0">
              <a:solidFill>
                <a:srgbClr val="4472C4"/>
              </a:solidFill>
            </a:endParaRPr>
          </a:p>
          <a:p>
            <a:pPr>
              <a:defRPr/>
            </a:pPr>
            <a:r>
              <a:rPr lang="fr-FR" sz="700" b="1" dirty="0" smtClean="0">
                <a:solidFill>
                  <a:schemeClr val="accent1">
                    <a:lumMod val="75000"/>
                  </a:schemeClr>
                </a:solidFill>
              </a:rPr>
              <a:t>Assistant MG                                         </a:t>
            </a:r>
            <a:r>
              <a:rPr lang="fr-FR" sz="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700" b="1" dirty="0" smtClean="0">
                <a:solidFill>
                  <a:schemeClr val="tx1"/>
                </a:solidFill>
              </a:rPr>
              <a:t>Dr Edouard LEMOINE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2 </a:t>
            </a:r>
            <a:r>
              <a:rPr lang="fr-FR" sz="700" b="1" dirty="0">
                <a:solidFill>
                  <a:schemeClr val="tx1"/>
                </a:solidFill>
              </a:rPr>
              <a:t>/</a:t>
            </a:r>
            <a:r>
              <a:rPr lang="fr-FR" sz="700" b="1" dirty="0" smtClean="0">
                <a:solidFill>
                  <a:schemeClr val="tx1"/>
                </a:solidFill>
              </a:rPr>
              <a:t> Dr Elena BINZARI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2</a:t>
            </a:r>
            <a:r>
              <a:rPr lang="fr-FR" sz="700" b="1" dirty="0" smtClean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fr-FR" sz="700" b="1" dirty="0" smtClean="0">
                <a:solidFill>
                  <a:srgbClr val="4472C4"/>
                </a:solidFill>
              </a:rPr>
              <a:t>Biologiste délégué	                    </a:t>
            </a:r>
            <a:r>
              <a:rPr lang="fr-FR" sz="700" b="1" dirty="0">
                <a:solidFill>
                  <a:srgbClr val="4472C4"/>
                </a:solidFill>
              </a:rPr>
              <a:t> </a:t>
            </a:r>
            <a:r>
              <a:rPr lang="fr-FR" sz="700" b="1" dirty="0" smtClean="0">
                <a:solidFill>
                  <a:schemeClr val="tx1"/>
                </a:solidFill>
              </a:rPr>
              <a:t>Dr Muriel QUILLARD 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3-5</a:t>
            </a:r>
          </a:p>
          <a:p>
            <a:pPr>
              <a:defRPr/>
            </a:pPr>
            <a:r>
              <a:rPr lang="fr-FR" sz="700" b="1" baseline="30000" dirty="0">
                <a:solidFill>
                  <a:prstClr val="black"/>
                </a:solidFill>
              </a:rPr>
              <a:t>	 </a:t>
            </a:r>
            <a:r>
              <a:rPr lang="fr-FR" sz="700" b="1" dirty="0" smtClean="0">
                <a:solidFill>
                  <a:prstClr val="black"/>
                </a:solidFill>
              </a:rPr>
              <a:t>                    Dr Thomas DUFLOT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5</a:t>
            </a:r>
            <a:endParaRPr lang="fr-FR" sz="700" b="1" baseline="30000" dirty="0">
              <a:solidFill>
                <a:srgbClr val="4472C4"/>
              </a:solidFill>
            </a:endParaRPr>
          </a:p>
          <a:p>
            <a:pPr>
              <a:defRPr/>
            </a:pPr>
            <a:r>
              <a:rPr lang="fr-FR" sz="700" b="1" dirty="0" smtClean="0">
                <a:solidFill>
                  <a:srgbClr val="4472C4"/>
                </a:solidFill>
              </a:rPr>
              <a:t>Secrétaire: 	                     </a:t>
            </a:r>
            <a:r>
              <a:rPr lang="fr-FR" sz="700" b="1" dirty="0" smtClean="0">
                <a:solidFill>
                  <a:prstClr val="black"/>
                </a:solidFill>
              </a:rPr>
              <a:t>Maud NICOLAI </a:t>
            </a:r>
            <a:r>
              <a:rPr lang="fr-FR" sz="700" b="1" dirty="0">
                <a:solidFill>
                  <a:prstClr val="black"/>
                </a:solidFill>
              </a:rPr>
              <a:t>²</a:t>
            </a:r>
            <a:endParaRPr lang="fr-FR" sz="700" b="1" baseline="300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fr-FR" sz="700" b="1" dirty="0">
                <a:solidFill>
                  <a:srgbClr val="4472C4"/>
                </a:solidFill>
              </a:rPr>
              <a:t>Infirmiers de recherche clinique     </a:t>
            </a:r>
            <a:r>
              <a:rPr lang="fr-FR" sz="700" b="1" dirty="0" smtClean="0">
                <a:solidFill>
                  <a:srgbClr val="4472C4"/>
                </a:solidFill>
              </a:rPr>
              <a:t>   </a:t>
            </a:r>
            <a:r>
              <a:rPr lang="fr-FR" sz="700" b="1" dirty="0" smtClean="0">
                <a:solidFill>
                  <a:prstClr val="black"/>
                </a:solidFill>
              </a:rPr>
              <a:t>Laurent MARTIN</a:t>
            </a:r>
            <a:r>
              <a:rPr lang="fr-FR" sz="700" b="1" baseline="30000" dirty="0">
                <a:solidFill>
                  <a:prstClr val="black"/>
                </a:solidFill>
              </a:rPr>
              <a:t>1</a:t>
            </a:r>
            <a:r>
              <a:rPr lang="fr-FR" sz="700" b="1" dirty="0" smtClean="0">
                <a:solidFill>
                  <a:prstClr val="black"/>
                </a:solidFill>
              </a:rPr>
              <a:t>  /  Hélène RENAUX</a:t>
            </a:r>
            <a:r>
              <a:rPr lang="fr-FR" sz="700" b="1" baseline="30000" dirty="0">
                <a:solidFill>
                  <a:prstClr val="black"/>
                </a:solidFill>
              </a:rPr>
              <a:t>1</a:t>
            </a:r>
            <a:endParaRPr lang="fr-FR" sz="7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fr-FR" sz="700" b="1" dirty="0">
                <a:solidFill>
                  <a:srgbClr val="4472C4"/>
                </a:solidFill>
              </a:rPr>
              <a:t>Aide soignante –TEC                            </a:t>
            </a:r>
            <a:r>
              <a:rPr lang="fr-FR" sz="700" b="1" dirty="0" smtClean="0">
                <a:solidFill>
                  <a:prstClr val="black"/>
                </a:solidFill>
              </a:rPr>
              <a:t>Carine DANIEL</a:t>
            </a:r>
            <a:r>
              <a:rPr lang="fr-FR" sz="700" b="1" baseline="30000" dirty="0">
                <a:solidFill>
                  <a:prstClr val="black"/>
                </a:solidFill>
              </a:rPr>
              <a:t>1</a:t>
            </a:r>
            <a:endParaRPr lang="fr-FR" sz="7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fr-FR" sz="700" b="1" dirty="0" smtClean="0">
                <a:solidFill>
                  <a:srgbClr val="4472C4"/>
                </a:solidFill>
              </a:rPr>
              <a:t>Techniciens de </a:t>
            </a:r>
            <a:r>
              <a:rPr lang="fr-FR" sz="700" b="1" dirty="0">
                <a:solidFill>
                  <a:srgbClr val="4472C4"/>
                </a:solidFill>
              </a:rPr>
              <a:t>laboratoires          </a:t>
            </a:r>
            <a:r>
              <a:rPr lang="fr-FR" sz="700" b="1" dirty="0" smtClean="0">
                <a:solidFill>
                  <a:srgbClr val="4472C4"/>
                </a:solidFill>
              </a:rPr>
              <a:t>     </a:t>
            </a:r>
            <a:r>
              <a:rPr lang="fr-FR" sz="700" b="1" dirty="0" smtClean="0">
                <a:solidFill>
                  <a:prstClr val="black"/>
                </a:solidFill>
              </a:rPr>
              <a:t>Odile VANDAPEL</a:t>
            </a:r>
            <a:r>
              <a:rPr lang="fr-FR" sz="900" b="1" baseline="30000" dirty="0">
                <a:solidFill>
                  <a:prstClr val="black"/>
                </a:solidFill>
              </a:rPr>
              <a:t>²</a:t>
            </a:r>
            <a:r>
              <a:rPr lang="fr-FR" sz="900" b="1" baseline="30000" dirty="0" smtClean="0">
                <a:solidFill>
                  <a:prstClr val="black"/>
                </a:solidFill>
              </a:rPr>
              <a:t> </a:t>
            </a:r>
            <a:r>
              <a:rPr lang="fr-FR" sz="700" b="1" dirty="0" smtClean="0">
                <a:solidFill>
                  <a:prstClr val="black"/>
                </a:solidFill>
              </a:rPr>
              <a:t> / Céline ANDRE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1</a:t>
            </a:r>
            <a:r>
              <a:rPr lang="fr-FR" sz="700" b="1" dirty="0">
                <a:solidFill>
                  <a:prstClr val="black"/>
                </a:solidFill>
              </a:rPr>
              <a:t> / Lois </a:t>
            </a:r>
            <a:r>
              <a:rPr lang="fr-FR" sz="700" b="1" dirty="0" smtClean="0">
                <a:solidFill>
                  <a:prstClr val="black"/>
                </a:solidFill>
              </a:rPr>
              <a:t>MASLCAUX</a:t>
            </a:r>
            <a:r>
              <a:rPr lang="fr-FR" sz="700" b="1" baseline="30000" dirty="0">
                <a:solidFill>
                  <a:prstClr val="black"/>
                </a:solidFill>
              </a:rPr>
              <a:t>1 </a:t>
            </a:r>
            <a:endParaRPr lang="fr-FR" sz="7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fr-FR" sz="700" b="1" dirty="0">
                <a:solidFill>
                  <a:srgbClr val="4472C4"/>
                </a:solidFill>
              </a:rPr>
              <a:t>Coordonnateurs d’essais cliniques   </a:t>
            </a:r>
            <a:r>
              <a:rPr lang="fr-FR" sz="700" b="1" dirty="0" smtClean="0">
                <a:solidFill>
                  <a:srgbClr val="4472C4"/>
                </a:solidFill>
              </a:rPr>
              <a:t> </a:t>
            </a:r>
            <a:r>
              <a:rPr lang="fr-FR" sz="700" b="1" dirty="0" smtClean="0">
                <a:solidFill>
                  <a:prstClr val="black"/>
                </a:solidFill>
              </a:rPr>
              <a:t>Mourad </a:t>
            </a:r>
            <a:r>
              <a:rPr lang="fr-FR" sz="700" b="1" dirty="0">
                <a:solidFill>
                  <a:prstClr val="black"/>
                </a:solidFill>
              </a:rPr>
              <a:t>AGOULI </a:t>
            </a:r>
            <a:r>
              <a:rPr lang="fr-FR" sz="700" b="1" baseline="30000" dirty="0">
                <a:solidFill>
                  <a:prstClr val="black"/>
                </a:solidFill>
              </a:rPr>
              <a:t>1</a:t>
            </a:r>
            <a:r>
              <a:rPr lang="fr-FR" sz="700" b="1" dirty="0" smtClean="0">
                <a:solidFill>
                  <a:prstClr val="black"/>
                </a:solidFill>
              </a:rPr>
              <a:t>  	</a:t>
            </a:r>
          </a:p>
          <a:p>
            <a:pPr>
              <a:defRPr/>
            </a:pPr>
            <a:endParaRPr lang="fr-FR" sz="800" b="1" baseline="30000" dirty="0">
              <a:solidFill>
                <a:prstClr val="black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947340" y="6674209"/>
            <a:ext cx="22429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i="1" baseline="30000" dirty="0">
                <a:solidFill>
                  <a:prstClr val="black"/>
                </a:solidFill>
              </a:rPr>
              <a:t>1</a:t>
            </a:r>
            <a:r>
              <a:rPr lang="fr-FR" sz="500" i="1" dirty="0">
                <a:solidFill>
                  <a:prstClr val="black"/>
                </a:solidFill>
              </a:rPr>
              <a:t>: </a:t>
            </a:r>
            <a:r>
              <a:rPr lang="fr-FR" sz="500" i="1" dirty="0" smtClean="0">
                <a:solidFill>
                  <a:prstClr val="black"/>
                </a:solidFill>
              </a:rPr>
              <a:t>Pôle de Santé </a:t>
            </a:r>
            <a:r>
              <a:rPr lang="fr-FR" sz="500" i="1" dirty="0">
                <a:solidFill>
                  <a:prstClr val="black"/>
                </a:solidFill>
              </a:rPr>
              <a:t>Publique, Evaluation et Support Médical (SPESM</a:t>
            </a:r>
            <a:r>
              <a:rPr lang="fr-FR" sz="500" i="1" dirty="0" smtClean="0">
                <a:solidFill>
                  <a:prstClr val="black"/>
                </a:solidFill>
              </a:rPr>
              <a:t>)</a:t>
            </a:r>
          </a:p>
          <a:p>
            <a:r>
              <a:rPr lang="fr-FR" sz="500" i="1" baseline="30000" dirty="0" smtClean="0">
                <a:solidFill>
                  <a:prstClr val="black"/>
                </a:solidFill>
              </a:rPr>
              <a:t>5 : </a:t>
            </a:r>
            <a:r>
              <a:rPr lang="fr-FR" sz="500" i="1" dirty="0" smtClean="0">
                <a:solidFill>
                  <a:prstClr val="black"/>
                </a:solidFill>
              </a:rPr>
              <a:t>Pôle </a:t>
            </a:r>
            <a:r>
              <a:rPr lang="fr-FR" sz="500" i="1" dirty="0">
                <a:solidFill>
                  <a:prstClr val="black"/>
                </a:solidFill>
              </a:rPr>
              <a:t>de Biologie B2P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4751505" y="6539271"/>
            <a:ext cx="4105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>
                <a:solidFill>
                  <a:prstClr val="black"/>
                </a:solidFill>
              </a:rPr>
              <a:t>Organigramme CIC-CRB 1404 – </a:t>
            </a:r>
            <a:r>
              <a:rPr lang="fr-FR" sz="800" i="1" dirty="0" smtClean="0">
                <a:solidFill>
                  <a:prstClr val="black"/>
                </a:solidFill>
              </a:rPr>
              <a:t>18/01/2023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3447458" y="805783"/>
            <a:ext cx="2224549" cy="2308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 b="1">
                <a:solidFill>
                  <a:srgbClr val="4472C4"/>
                </a:solidFill>
              </a:defRPr>
            </a:lvl1pPr>
          </a:lstStyle>
          <a:p>
            <a:r>
              <a:rPr lang="fr-FR" dirty="0"/>
              <a:t>Chef du Pôle </a:t>
            </a:r>
            <a:r>
              <a:rPr lang="fr-FR" dirty="0">
                <a:solidFill>
                  <a:prstClr val="black"/>
                </a:solidFill>
              </a:rPr>
              <a:t>Pr Jean-François GEHANNO </a:t>
            </a:r>
            <a:r>
              <a:rPr lang="fr-FR" baseline="30000" dirty="0">
                <a:solidFill>
                  <a:prstClr val="black"/>
                </a:solidFill>
              </a:rPr>
              <a:t>3</a:t>
            </a:r>
            <a:r>
              <a:rPr lang="fr-FR" dirty="0"/>
              <a:t> 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1946531" y="1172022"/>
            <a:ext cx="480443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4472C4"/>
                </a:solidFill>
              </a:rPr>
              <a:t>Département d’Appui à la Recherche Clinique </a:t>
            </a:r>
          </a:p>
          <a:p>
            <a:pPr algn="ctr"/>
            <a:r>
              <a:rPr lang="fr-FR" sz="900" b="1" dirty="0">
                <a:solidFill>
                  <a:prstClr val="black"/>
                </a:solidFill>
              </a:rPr>
              <a:t>Responsables : Pr. Jacques BENICHOU </a:t>
            </a:r>
            <a:r>
              <a:rPr lang="fr-FR" sz="900" b="1" baseline="30000" dirty="0">
                <a:solidFill>
                  <a:prstClr val="black"/>
                </a:solidFill>
              </a:rPr>
              <a:t>3</a:t>
            </a:r>
            <a:r>
              <a:rPr lang="fr-FR" sz="900" b="1" dirty="0">
                <a:solidFill>
                  <a:prstClr val="black"/>
                </a:solidFill>
              </a:rPr>
              <a:t> / Pr. Dominique GUERROT</a:t>
            </a:r>
            <a:r>
              <a:rPr lang="fr-FR" sz="900" b="1" baseline="30000" dirty="0">
                <a:solidFill>
                  <a:prstClr val="black"/>
                </a:solidFill>
              </a:rPr>
              <a:t>3</a:t>
            </a:r>
          </a:p>
        </p:txBody>
      </p:sp>
      <p:cxnSp>
        <p:nvCxnSpPr>
          <p:cNvPr id="72" name="Connecteur droit 71"/>
          <p:cNvCxnSpPr/>
          <p:nvPr/>
        </p:nvCxnSpPr>
        <p:spPr>
          <a:xfrm flipV="1">
            <a:off x="948325" y="1108146"/>
            <a:ext cx="7800139" cy="1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948325" y="1062283"/>
            <a:ext cx="0" cy="6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8748464" y="1050611"/>
            <a:ext cx="0" cy="57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4348746" y="1127202"/>
            <a:ext cx="0" cy="80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2845109" y="1596609"/>
            <a:ext cx="3140748" cy="2308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900" b="1" dirty="0" smtClean="0">
                <a:solidFill>
                  <a:srgbClr val="4472C4"/>
                </a:solidFill>
              </a:rPr>
              <a:t>Coordonnateur du </a:t>
            </a:r>
            <a:r>
              <a:rPr lang="fr-FR" sz="900" b="1" dirty="0">
                <a:solidFill>
                  <a:srgbClr val="4472C4"/>
                </a:solidFill>
              </a:rPr>
              <a:t>CIC-CRB 1404        </a:t>
            </a:r>
            <a:r>
              <a:rPr lang="fr-FR" sz="900" b="1" dirty="0">
                <a:solidFill>
                  <a:prstClr val="black"/>
                </a:solidFill>
              </a:rPr>
              <a:t>Pr. </a:t>
            </a:r>
            <a:r>
              <a:rPr lang="fr-FR" sz="900" b="1" dirty="0" smtClean="0">
                <a:solidFill>
                  <a:prstClr val="black"/>
                </a:solidFill>
              </a:rPr>
              <a:t>Dominique GUERROT</a:t>
            </a:r>
            <a:r>
              <a:rPr lang="fr-FR" sz="900" b="1" baseline="30000" dirty="0" smtClean="0">
                <a:solidFill>
                  <a:prstClr val="black"/>
                </a:solidFill>
              </a:rPr>
              <a:t>3</a:t>
            </a:r>
            <a:endParaRPr lang="fr-FR" sz="900" b="1" dirty="0">
              <a:solidFill>
                <a:prstClr val="black"/>
              </a:solidFill>
            </a:endParaRPr>
          </a:p>
        </p:txBody>
      </p:sp>
      <p:cxnSp>
        <p:nvCxnSpPr>
          <p:cNvPr id="81" name="Connecteur droit 80"/>
          <p:cNvCxnSpPr/>
          <p:nvPr/>
        </p:nvCxnSpPr>
        <p:spPr>
          <a:xfrm>
            <a:off x="3658862" y="1392804"/>
            <a:ext cx="0" cy="72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/>
          <p:cNvSpPr txBox="1"/>
          <p:nvPr/>
        </p:nvSpPr>
        <p:spPr>
          <a:xfrm>
            <a:off x="3130442" y="1783574"/>
            <a:ext cx="2980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rgbClr val="4472C4"/>
                </a:solidFill>
              </a:rPr>
              <a:t>Assistante de Direction  : </a:t>
            </a:r>
            <a:r>
              <a:rPr lang="fr-FR" sz="800" b="1" dirty="0">
                <a:solidFill>
                  <a:prstClr val="black"/>
                </a:solidFill>
              </a:rPr>
              <a:t>Maud NICOLAI</a:t>
            </a:r>
            <a:r>
              <a:rPr lang="fr-FR" sz="800" b="1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3006629" y="6674234"/>
            <a:ext cx="186571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i="1" baseline="30000" dirty="0">
                <a:solidFill>
                  <a:prstClr val="black"/>
                </a:solidFill>
              </a:rPr>
              <a:t>2</a:t>
            </a:r>
            <a:r>
              <a:rPr lang="fr-FR" sz="500" i="1" dirty="0">
                <a:solidFill>
                  <a:prstClr val="black"/>
                </a:solidFill>
              </a:rPr>
              <a:t> : Personnel universitaire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221050" y="5314329"/>
            <a:ext cx="3561252" cy="2154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b="1" cap="small" dirty="0">
                <a:solidFill>
                  <a:prstClr val="black"/>
                </a:solidFill>
              </a:rPr>
              <a:t>Internes en médecine et externes pharmacie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6750961" y="802289"/>
            <a:ext cx="1765361" cy="2308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 b="1">
                <a:solidFill>
                  <a:srgbClr val="4472C4"/>
                </a:solidFill>
              </a:defRPr>
            </a:lvl1pPr>
          </a:lstStyle>
          <a:p>
            <a:r>
              <a:rPr lang="fr-FR" dirty="0"/>
              <a:t>Cadre sup  </a:t>
            </a:r>
            <a:r>
              <a:rPr lang="fr-FR" dirty="0" smtClean="0">
                <a:solidFill>
                  <a:prstClr val="black"/>
                </a:solidFill>
              </a:rPr>
              <a:t>Isabelle LE BRUN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4353" y="799945"/>
            <a:ext cx="10190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4472C4"/>
                </a:solidFill>
              </a:rPr>
              <a:t>Pôle SPESM</a:t>
            </a:r>
            <a:r>
              <a:rPr lang="fr-FR" sz="1200" b="1" baseline="30000" dirty="0">
                <a:solidFill>
                  <a:srgbClr val="4472C4"/>
                </a:solidFill>
              </a:rPr>
              <a:t>1</a:t>
            </a:r>
            <a:r>
              <a:rPr lang="fr-FR" sz="1200" b="1" dirty="0">
                <a:solidFill>
                  <a:srgbClr val="4472C4"/>
                </a:solidFill>
              </a:rPr>
              <a:t> 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109417" y="6680334"/>
            <a:ext cx="186571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i="1" baseline="30000" dirty="0">
                <a:solidFill>
                  <a:prstClr val="black"/>
                </a:solidFill>
              </a:rPr>
              <a:t>3</a:t>
            </a:r>
            <a:r>
              <a:rPr lang="fr-FR" sz="500" i="1" dirty="0">
                <a:solidFill>
                  <a:prstClr val="black"/>
                </a:solidFill>
              </a:rPr>
              <a:t> : Personnel </a:t>
            </a:r>
            <a:r>
              <a:rPr lang="fr-FR" sz="500" i="1" dirty="0" err="1">
                <a:solidFill>
                  <a:prstClr val="black"/>
                </a:solidFill>
              </a:rPr>
              <a:t>Hospitalo</a:t>
            </a:r>
            <a:r>
              <a:rPr lang="fr-FR" sz="500" i="1" dirty="0">
                <a:solidFill>
                  <a:prstClr val="black"/>
                </a:solidFill>
              </a:rPr>
              <a:t>- Universitaire</a:t>
            </a:r>
          </a:p>
        </p:txBody>
      </p:sp>
      <p:sp>
        <p:nvSpPr>
          <p:cNvPr id="62" name="ZoneTexte 61"/>
          <p:cNvSpPr txBox="1">
            <a:spLocks noChangeAspect="1"/>
          </p:cNvSpPr>
          <p:nvPr/>
        </p:nvSpPr>
        <p:spPr>
          <a:xfrm>
            <a:off x="3899710" y="3445780"/>
            <a:ext cx="4971712" cy="21544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b="1" cap="small" dirty="0">
                <a:solidFill>
                  <a:prstClr val="black"/>
                </a:solidFill>
              </a:rPr>
              <a:t>Sites </a:t>
            </a:r>
            <a:r>
              <a:rPr lang="fr-FR" sz="800" b="1" cap="small" dirty="0" smtClean="0">
                <a:solidFill>
                  <a:prstClr val="black"/>
                </a:solidFill>
              </a:rPr>
              <a:t>Cliniques </a:t>
            </a:r>
            <a:r>
              <a:rPr lang="fr-FR" sz="700" b="1" baseline="30000" dirty="0">
                <a:solidFill>
                  <a:prstClr val="black"/>
                </a:solidFill>
              </a:rPr>
              <a:t>4</a:t>
            </a:r>
          </a:p>
          <a:p>
            <a:pPr algn="ctr"/>
            <a:endParaRPr lang="fr-FR" sz="800" b="1" cap="small" dirty="0">
              <a:solidFill>
                <a:prstClr val="black"/>
              </a:solidFill>
            </a:endParaRPr>
          </a:p>
          <a:p>
            <a:pPr algn="ctr"/>
            <a:endParaRPr lang="fr-FR" sz="800" b="1" cap="small" dirty="0">
              <a:solidFill>
                <a:prstClr val="black"/>
              </a:solidFill>
            </a:endParaRPr>
          </a:p>
          <a:p>
            <a:pPr algn="ctr"/>
            <a:endParaRPr lang="fr-FR" sz="800" b="1" cap="small" dirty="0">
              <a:solidFill>
                <a:prstClr val="black"/>
              </a:solidFill>
            </a:endParaRPr>
          </a:p>
          <a:p>
            <a:pPr algn="ctr"/>
            <a:endParaRPr lang="fr-FR" sz="800" b="1" cap="small" dirty="0">
              <a:solidFill>
                <a:prstClr val="black"/>
              </a:solidFill>
            </a:endParaRPr>
          </a:p>
          <a:p>
            <a:pPr algn="ctr"/>
            <a:r>
              <a:rPr lang="fr-FR" sz="800" b="1" cap="small" dirty="0">
                <a:solidFill>
                  <a:prstClr val="black"/>
                </a:solidFill>
              </a:rPr>
              <a:t> </a:t>
            </a:r>
          </a:p>
          <a:p>
            <a:pPr algn="ctr"/>
            <a:endParaRPr lang="fr-FR" sz="600" b="1" cap="small" dirty="0">
              <a:solidFill>
                <a:prstClr val="black"/>
              </a:solidFill>
            </a:endParaRPr>
          </a:p>
          <a:p>
            <a:pPr algn="ctr"/>
            <a:endParaRPr lang="fr-FR" sz="800" dirty="0">
              <a:solidFill>
                <a:prstClr val="black"/>
              </a:solidFill>
            </a:endParaRPr>
          </a:p>
          <a:p>
            <a:pPr algn="ctr"/>
            <a:endParaRPr lang="fr-FR" sz="800" dirty="0">
              <a:solidFill>
                <a:prstClr val="black"/>
              </a:solidFill>
            </a:endParaRPr>
          </a:p>
          <a:p>
            <a:pPr algn="ctr"/>
            <a:endParaRPr lang="fr-FR" sz="800" dirty="0">
              <a:solidFill>
                <a:prstClr val="black"/>
              </a:solidFill>
            </a:endParaRPr>
          </a:p>
          <a:p>
            <a:pPr algn="ctr"/>
            <a:endParaRPr lang="fr-FR" sz="800" dirty="0">
              <a:solidFill>
                <a:prstClr val="black"/>
              </a:solidFill>
            </a:endParaRPr>
          </a:p>
          <a:p>
            <a:pPr algn="ctr"/>
            <a:endParaRPr lang="fr-FR" sz="800" dirty="0">
              <a:solidFill>
                <a:prstClr val="black"/>
              </a:solidFill>
            </a:endParaRPr>
          </a:p>
          <a:p>
            <a:pPr algn="ctr"/>
            <a:endParaRPr lang="fr-FR" sz="800" dirty="0">
              <a:solidFill>
                <a:prstClr val="black"/>
              </a:solidFill>
            </a:endParaRPr>
          </a:p>
          <a:p>
            <a:pPr algn="ctr"/>
            <a:endParaRPr lang="fr-FR" sz="800" dirty="0">
              <a:solidFill>
                <a:prstClr val="black"/>
              </a:solidFill>
            </a:endParaRPr>
          </a:p>
          <a:p>
            <a:pPr algn="ctr"/>
            <a:endParaRPr lang="fr-FR" sz="800" dirty="0">
              <a:solidFill>
                <a:prstClr val="black"/>
              </a:solidFill>
            </a:endParaRPr>
          </a:p>
          <a:p>
            <a:pPr algn="ctr"/>
            <a:endParaRPr lang="fr-FR" sz="800" dirty="0">
              <a:solidFill>
                <a:prstClr val="black"/>
              </a:solidFill>
            </a:endParaRPr>
          </a:p>
          <a:p>
            <a:pPr algn="ctr"/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3912990" y="4957761"/>
            <a:ext cx="1600929" cy="6078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 smtClean="0">
                <a:solidFill>
                  <a:schemeClr val="accent5"/>
                </a:solidFill>
              </a:rPr>
              <a:t>Physiologie </a:t>
            </a:r>
            <a:r>
              <a:rPr lang="fr-FR" sz="800" b="1" dirty="0">
                <a:solidFill>
                  <a:schemeClr val="accent5"/>
                </a:solidFill>
              </a:rPr>
              <a:t>digestive</a:t>
            </a:r>
          </a:p>
          <a:p>
            <a:pPr>
              <a:defRPr/>
            </a:pPr>
            <a:r>
              <a:rPr lang="fr-FR" sz="600" dirty="0">
                <a:solidFill>
                  <a:schemeClr val="tx2"/>
                </a:solidFill>
              </a:rPr>
              <a:t>Responsables : </a:t>
            </a:r>
            <a:r>
              <a:rPr lang="fr-FR" sz="600" b="1" dirty="0">
                <a:solidFill>
                  <a:schemeClr val="tx1"/>
                </a:solidFill>
              </a:rPr>
              <a:t>Pr  G. </a:t>
            </a:r>
            <a:r>
              <a:rPr lang="fr-FR" sz="600" b="1" dirty="0" smtClean="0">
                <a:solidFill>
                  <a:schemeClr val="tx1"/>
                </a:solidFill>
              </a:rPr>
              <a:t>GOURCEROL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  <a:r>
              <a:rPr lang="fr-FR" sz="600" b="1" dirty="0" smtClean="0">
                <a:solidFill>
                  <a:schemeClr val="tx2"/>
                </a:solidFill>
              </a:rPr>
              <a:t>, </a:t>
            </a:r>
          </a:p>
          <a:p>
            <a:pPr>
              <a:defRPr/>
            </a:pPr>
            <a:r>
              <a:rPr lang="fr-FR" sz="600" b="1" dirty="0" smtClean="0">
                <a:solidFill>
                  <a:schemeClr val="tx1"/>
                </a:solidFill>
              </a:rPr>
              <a:t>Pr </a:t>
            </a:r>
            <a:r>
              <a:rPr lang="fr-FR" sz="600" b="1" dirty="0">
                <a:solidFill>
                  <a:schemeClr val="tx1"/>
                </a:solidFill>
              </a:rPr>
              <a:t>A.M. </a:t>
            </a:r>
            <a:r>
              <a:rPr lang="fr-FR" sz="600" b="1" dirty="0" smtClean="0">
                <a:solidFill>
                  <a:schemeClr val="tx1"/>
                </a:solidFill>
              </a:rPr>
              <a:t>LEROI</a:t>
            </a:r>
            <a:r>
              <a:rPr lang="fr-FR" sz="700" b="1" baseline="30000" dirty="0" smtClean="0">
                <a:solidFill>
                  <a:schemeClr val="tx1"/>
                </a:solidFill>
              </a:rPr>
              <a:t>3</a:t>
            </a:r>
            <a:r>
              <a:rPr lang="fr-FR" sz="600" b="1" dirty="0" smtClean="0">
                <a:solidFill>
                  <a:schemeClr val="tx2"/>
                </a:solidFill>
              </a:rPr>
              <a:t> </a:t>
            </a:r>
          </a:p>
          <a:p>
            <a:pPr>
              <a:defRPr/>
            </a:pPr>
            <a:r>
              <a:rPr lang="fr-FR" sz="600" b="1" dirty="0" smtClean="0">
                <a:solidFill>
                  <a:schemeClr val="tx2"/>
                </a:solidFill>
              </a:rPr>
              <a:t>Médecins : </a:t>
            </a:r>
            <a:r>
              <a:rPr lang="fr-FR" sz="500" b="1" dirty="0" smtClean="0">
                <a:solidFill>
                  <a:schemeClr val="tx2"/>
                </a:solidFill>
              </a:rPr>
              <a:t>Dr C. MELCHIOR</a:t>
            </a:r>
            <a:r>
              <a:rPr lang="fr-FR" sz="600" b="1" baseline="30000" dirty="0" smtClean="0">
                <a:solidFill>
                  <a:prstClr val="black"/>
                </a:solidFill>
              </a:rPr>
              <a:t>3</a:t>
            </a:r>
            <a:r>
              <a:rPr lang="fr-FR" sz="500" b="1" dirty="0" smtClean="0">
                <a:solidFill>
                  <a:schemeClr val="tx2"/>
                </a:solidFill>
              </a:rPr>
              <a:t>, Dr D. DEBEAUMONT, Dr C. DEPREZ</a:t>
            </a:r>
            <a:endParaRPr lang="fr-FR" sz="500" b="1" dirty="0">
              <a:solidFill>
                <a:schemeClr val="tx2"/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5566173" y="4904574"/>
            <a:ext cx="1697106" cy="66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 smtClean="0">
                <a:solidFill>
                  <a:schemeClr val="accent5"/>
                </a:solidFill>
              </a:rPr>
              <a:t>Pneumologie</a:t>
            </a:r>
            <a:endParaRPr lang="fr-FR" sz="800" b="1" dirty="0">
              <a:solidFill>
                <a:schemeClr val="accent5"/>
              </a:solidFill>
            </a:endParaRPr>
          </a:p>
          <a:p>
            <a:pPr>
              <a:defRPr/>
            </a:pPr>
            <a:r>
              <a:rPr lang="fr-FR" sz="600" dirty="0">
                <a:solidFill>
                  <a:schemeClr val="tx2"/>
                </a:solidFill>
              </a:rPr>
              <a:t>Responsables : </a:t>
            </a:r>
            <a:r>
              <a:rPr lang="fr-FR" sz="600" b="1" dirty="0">
                <a:solidFill>
                  <a:schemeClr val="tx1"/>
                </a:solidFill>
              </a:rPr>
              <a:t>Pr M. </a:t>
            </a:r>
            <a:r>
              <a:rPr lang="fr-FR" sz="600" b="1" dirty="0" smtClean="0">
                <a:solidFill>
                  <a:schemeClr val="tx1"/>
                </a:solidFill>
              </a:rPr>
              <a:t>SALAUN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  <a:r>
              <a:rPr lang="fr-FR" sz="600" b="1" dirty="0" smtClean="0">
                <a:solidFill>
                  <a:schemeClr val="tx1"/>
                </a:solidFill>
              </a:rPr>
              <a:t>,</a:t>
            </a:r>
            <a:r>
              <a:rPr lang="fr-FR" sz="600" b="1" dirty="0">
                <a:solidFill>
                  <a:schemeClr val="tx2"/>
                </a:solidFill>
              </a:rPr>
              <a:t> Pr F.GUISIER 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  <a:endParaRPr lang="fr-FR" sz="600" b="1" dirty="0" smtClean="0"/>
          </a:p>
          <a:p>
            <a:pPr>
              <a:defRPr/>
            </a:pPr>
            <a:r>
              <a:rPr lang="fr-FR" sz="600" b="1" dirty="0" smtClean="0"/>
              <a:t>Médecins : </a:t>
            </a:r>
            <a:r>
              <a:rPr lang="fr-FR" sz="500" b="1" dirty="0">
                <a:solidFill>
                  <a:schemeClr val="tx2"/>
                </a:solidFill>
              </a:rPr>
              <a:t>Dr S. LACHKAR, Dr S. </a:t>
            </a:r>
            <a:r>
              <a:rPr lang="fr-FR" sz="500" b="1" dirty="0" smtClean="0">
                <a:solidFill>
                  <a:schemeClr val="tx2"/>
                </a:solidFill>
              </a:rPr>
              <a:t>DOMINIQUE,</a:t>
            </a:r>
          </a:p>
          <a:p>
            <a:pPr>
              <a:defRPr/>
            </a:pPr>
            <a:r>
              <a:rPr lang="fr-FR" sz="500" b="1" dirty="0" smtClean="0">
                <a:solidFill>
                  <a:schemeClr val="tx2"/>
                </a:solidFill>
              </a:rPr>
              <a:t> </a:t>
            </a:r>
            <a:r>
              <a:rPr lang="fr-FR" sz="500" b="1" dirty="0">
                <a:solidFill>
                  <a:schemeClr val="tx2"/>
                </a:solidFill>
              </a:rPr>
              <a:t>Dr S. OUCHLIF </a:t>
            </a:r>
            <a:r>
              <a:rPr lang="fr-FR" sz="500" b="1" dirty="0" smtClean="0">
                <a:solidFill>
                  <a:schemeClr val="tx2"/>
                </a:solidFill>
              </a:rPr>
              <a:t>BOTA </a:t>
            </a:r>
            <a:endParaRPr lang="fr-FR" sz="500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fr-FR" sz="600" b="1" dirty="0">
                <a:solidFill>
                  <a:schemeClr val="tx1"/>
                </a:solidFill>
              </a:rPr>
              <a:t>IRC</a:t>
            </a:r>
            <a:r>
              <a:rPr lang="fr-FR" sz="600" dirty="0">
                <a:solidFill>
                  <a:schemeClr val="tx1"/>
                </a:solidFill>
              </a:rPr>
              <a:t> : </a:t>
            </a:r>
            <a:r>
              <a:rPr lang="fr-FR" sz="500" dirty="0">
                <a:solidFill>
                  <a:schemeClr val="tx1"/>
                </a:solidFill>
              </a:rPr>
              <a:t>Mmes</a:t>
            </a:r>
            <a:r>
              <a:rPr lang="fr-FR" sz="600" dirty="0">
                <a:solidFill>
                  <a:schemeClr val="tx1"/>
                </a:solidFill>
              </a:rPr>
              <a:t> </a:t>
            </a:r>
            <a:r>
              <a:rPr lang="fr-FR" sz="500" dirty="0" smtClean="0">
                <a:solidFill>
                  <a:schemeClr val="tx1"/>
                </a:solidFill>
              </a:rPr>
              <a:t>E. </a:t>
            </a:r>
            <a:r>
              <a:rPr lang="fr-FR" sz="500" dirty="0">
                <a:solidFill>
                  <a:schemeClr val="tx1"/>
                </a:solidFill>
              </a:rPr>
              <a:t>LELARGE </a:t>
            </a:r>
            <a:r>
              <a:rPr lang="fr-FR" sz="500" dirty="0" smtClean="0">
                <a:solidFill>
                  <a:schemeClr val="tx1"/>
                </a:solidFill>
              </a:rPr>
              <a:t>, C</a:t>
            </a:r>
            <a:r>
              <a:rPr lang="fr-FR" sz="500" dirty="0">
                <a:solidFill>
                  <a:schemeClr val="tx1"/>
                </a:solidFill>
              </a:rPr>
              <a:t>. </a:t>
            </a:r>
            <a:r>
              <a:rPr lang="fr-FR" sz="500" dirty="0" smtClean="0">
                <a:solidFill>
                  <a:schemeClr val="tx1"/>
                </a:solidFill>
              </a:rPr>
              <a:t>LAVAULT, F. GAMBU, C. SAUVETRE, A. DUNET</a:t>
            </a:r>
            <a:endParaRPr lang="fr-FR" sz="500" dirty="0">
              <a:solidFill>
                <a:schemeClr val="tx1"/>
              </a:solidFill>
            </a:endParaRPr>
          </a:p>
        </p:txBody>
      </p:sp>
      <p:sp>
        <p:nvSpPr>
          <p:cNvPr id="39" name="Rectangle à coins arrondis 38"/>
          <p:cNvSpPr/>
          <p:nvPr/>
        </p:nvSpPr>
        <p:spPr bwMode="auto">
          <a:xfrm>
            <a:off x="7268467" y="3612556"/>
            <a:ext cx="1579225" cy="5951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 smtClean="0">
                <a:solidFill>
                  <a:schemeClr val="accent5"/>
                </a:solidFill>
              </a:rPr>
              <a:t>Néphrologie</a:t>
            </a:r>
            <a:endParaRPr lang="fr-FR" sz="800" b="1" dirty="0">
              <a:solidFill>
                <a:schemeClr val="accent5"/>
              </a:solidFill>
            </a:endParaRPr>
          </a:p>
          <a:p>
            <a:pPr>
              <a:defRPr/>
            </a:pPr>
            <a:r>
              <a:rPr lang="fr-FR" sz="600" dirty="0">
                <a:solidFill>
                  <a:schemeClr val="tx2"/>
                </a:solidFill>
              </a:rPr>
              <a:t>Responsables : </a:t>
            </a:r>
            <a:r>
              <a:rPr lang="fr-FR" sz="600" b="1" dirty="0">
                <a:solidFill>
                  <a:schemeClr val="tx1"/>
                </a:solidFill>
              </a:rPr>
              <a:t>Pr </a:t>
            </a:r>
            <a:r>
              <a:rPr lang="fr-FR" sz="600" b="1" dirty="0" smtClean="0">
                <a:solidFill>
                  <a:schemeClr val="tx1"/>
                </a:solidFill>
              </a:rPr>
              <a:t>D. GUERROT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</a:p>
          <a:p>
            <a:pPr>
              <a:defRPr/>
            </a:pPr>
            <a:r>
              <a:rPr lang="fr-FR" sz="600" b="1" dirty="0" smtClean="0">
                <a:solidFill>
                  <a:schemeClr val="tx1"/>
                </a:solidFill>
              </a:rPr>
              <a:t>Médecins : </a:t>
            </a:r>
            <a:r>
              <a:rPr lang="fr-FR" sz="500" b="1" dirty="0">
                <a:solidFill>
                  <a:schemeClr val="tx2"/>
                </a:solidFill>
              </a:rPr>
              <a:t>Dr </a:t>
            </a:r>
            <a:r>
              <a:rPr lang="fr-FR" sz="500" b="1" dirty="0" smtClean="0">
                <a:solidFill>
                  <a:schemeClr val="tx2"/>
                </a:solidFill>
              </a:rPr>
              <a:t>D.BERTRAND, Dr T. DE NATTES, Dr A. DUMONT, Dr L. LEBOURG, Dr S. GRANGE </a:t>
            </a:r>
            <a:endParaRPr lang="fr-FR" sz="500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fr-FR" sz="600" b="1" dirty="0" smtClean="0">
                <a:solidFill>
                  <a:schemeClr val="tx1"/>
                </a:solidFill>
              </a:rPr>
              <a:t>TEC</a:t>
            </a:r>
            <a:r>
              <a:rPr lang="fr-FR" sz="600" dirty="0" smtClean="0">
                <a:solidFill>
                  <a:schemeClr val="tx2"/>
                </a:solidFill>
              </a:rPr>
              <a:t> </a:t>
            </a:r>
            <a:r>
              <a:rPr lang="fr-FR" sz="600" dirty="0">
                <a:solidFill>
                  <a:schemeClr val="tx2"/>
                </a:solidFill>
              </a:rPr>
              <a:t>: </a:t>
            </a:r>
            <a:r>
              <a:rPr lang="fr-FR" sz="500" dirty="0" smtClean="0">
                <a:solidFill>
                  <a:schemeClr val="tx2"/>
                </a:solidFill>
              </a:rPr>
              <a:t>F. POURRIEUX</a:t>
            </a:r>
          </a:p>
          <a:p>
            <a:pPr>
              <a:defRPr/>
            </a:pPr>
            <a:endParaRPr lang="fr-FR" sz="500" dirty="0" smtClean="0">
              <a:solidFill>
                <a:schemeClr val="tx2"/>
              </a:solidFill>
            </a:endParaRPr>
          </a:p>
        </p:txBody>
      </p:sp>
      <p:sp>
        <p:nvSpPr>
          <p:cNvPr id="40" name="Rectangle à coins arrondis 39"/>
          <p:cNvSpPr/>
          <p:nvPr/>
        </p:nvSpPr>
        <p:spPr bwMode="auto">
          <a:xfrm>
            <a:off x="7326289" y="4322866"/>
            <a:ext cx="1421046" cy="5035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 smtClean="0">
                <a:solidFill>
                  <a:schemeClr val="accent5"/>
                </a:solidFill>
              </a:rPr>
              <a:t>Pédiatrie </a:t>
            </a:r>
            <a:endParaRPr lang="fr-FR" sz="800" b="1" dirty="0">
              <a:solidFill>
                <a:schemeClr val="accent5"/>
              </a:solidFill>
            </a:endParaRPr>
          </a:p>
          <a:p>
            <a:pPr>
              <a:defRPr/>
            </a:pPr>
            <a:r>
              <a:rPr lang="fr-FR" sz="600" dirty="0" smtClean="0">
                <a:solidFill>
                  <a:schemeClr val="tx2"/>
                </a:solidFill>
              </a:rPr>
              <a:t>Responsables </a:t>
            </a:r>
            <a:r>
              <a:rPr lang="fr-FR" sz="600" dirty="0">
                <a:solidFill>
                  <a:schemeClr val="tx2"/>
                </a:solidFill>
              </a:rPr>
              <a:t>: </a:t>
            </a:r>
            <a:r>
              <a:rPr lang="fr-FR" sz="600" b="1" dirty="0">
                <a:solidFill>
                  <a:schemeClr val="tx1"/>
                </a:solidFill>
              </a:rPr>
              <a:t>Pr </a:t>
            </a:r>
            <a:r>
              <a:rPr lang="fr-FR" sz="600" b="1" dirty="0" smtClean="0">
                <a:solidFill>
                  <a:schemeClr val="tx1"/>
                </a:solidFill>
              </a:rPr>
              <a:t>MARGUET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  <a:r>
              <a:rPr lang="fr-FR" sz="600" b="1" dirty="0" smtClean="0">
                <a:solidFill>
                  <a:schemeClr val="tx1"/>
                </a:solidFill>
              </a:rPr>
              <a:t> , Dr </a:t>
            </a:r>
            <a:r>
              <a:rPr lang="fr-FR" sz="600" b="1" dirty="0">
                <a:solidFill>
                  <a:schemeClr val="tx1"/>
                </a:solidFill>
              </a:rPr>
              <a:t>M. </a:t>
            </a:r>
            <a:r>
              <a:rPr lang="fr-FR" sz="600" b="1" dirty="0" smtClean="0">
                <a:solidFill>
                  <a:schemeClr val="tx1"/>
                </a:solidFill>
              </a:rPr>
              <a:t>CASTANET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  <a:r>
              <a:rPr lang="fr-FR" sz="600" b="1" dirty="0" smtClean="0">
                <a:solidFill>
                  <a:schemeClr val="tx1"/>
                </a:solidFill>
              </a:rPr>
              <a:t>, </a:t>
            </a:r>
          </a:p>
          <a:p>
            <a:pPr>
              <a:defRPr/>
            </a:pPr>
            <a:r>
              <a:rPr lang="fr-FR" sz="600" b="1" dirty="0" smtClean="0">
                <a:solidFill>
                  <a:schemeClr val="tx1"/>
                </a:solidFill>
              </a:rPr>
              <a:t>IRC</a:t>
            </a:r>
            <a:r>
              <a:rPr lang="fr-FR" sz="600" dirty="0" smtClean="0">
                <a:solidFill>
                  <a:schemeClr val="tx1"/>
                </a:solidFill>
              </a:rPr>
              <a:t> </a:t>
            </a:r>
            <a:r>
              <a:rPr lang="fr-FR" sz="600" dirty="0">
                <a:solidFill>
                  <a:schemeClr val="tx1"/>
                </a:solidFill>
              </a:rPr>
              <a:t>: </a:t>
            </a:r>
            <a:r>
              <a:rPr lang="fr-FR" sz="500" dirty="0">
                <a:solidFill>
                  <a:schemeClr val="tx1"/>
                </a:solidFill>
              </a:rPr>
              <a:t>Mmes  C. </a:t>
            </a:r>
            <a:r>
              <a:rPr lang="fr-FR" sz="500" dirty="0" smtClean="0">
                <a:solidFill>
                  <a:schemeClr val="tx1"/>
                </a:solidFill>
              </a:rPr>
              <a:t>CHOUBRAC ,  S. COCHET</a:t>
            </a:r>
          </a:p>
          <a:p>
            <a:pPr>
              <a:defRPr/>
            </a:pPr>
            <a:r>
              <a:rPr lang="fr-FR" sz="500" b="1" dirty="0" smtClean="0">
                <a:solidFill>
                  <a:schemeClr val="tx1"/>
                </a:solidFill>
              </a:rPr>
              <a:t>TEC</a:t>
            </a:r>
            <a:r>
              <a:rPr lang="fr-FR" sz="500" dirty="0" smtClean="0">
                <a:solidFill>
                  <a:schemeClr val="tx1"/>
                </a:solidFill>
              </a:rPr>
              <a:t> : Mme L. VINCENT</a:t>
            </a:r>
            <a:endParaRPr lang="fr-FR" sz="600" dirty="0">
              <a:solidFill>
                <a:schemeClr val="tx1"/>
              </a:solidFill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5613474" y="3617586"/>
            <a:ext cx="1631263" cy="5483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 smtClean="0">
                <a:solidFill>
                  <a:schemeClr val="accent5"/>
                </a:solidFill>
              </a:rPr>
              <a:t>Cancer-Urologie</a:t>
            </a:r>
            <a:endParaRPr lang="fr-FR" sz="800" b="1" dirty="0">
              <a:solidFill>
                <a:schemeClr val="accent5"/>
              </a:solidFill>
            </a:endParaRPr>
          </a:p>
          <a:p>
            <a:pPr>
              <a:defRPr/>
            </a:pPr>
            <a:r>
              <a:rPr lang="fr-FR" sz="600" dirty="0">
                <a:solidFill>
                  <a:schemeClr val="tx2"/>
                </a:solidFill>
              </a:rPr>
              <a:t>Responsable : </a:t>
            </a:r>
            <a:r>
              <a:rPr lang="fr-FR" sz="600" b="1" dirty="0">
                <a:solidFill>
                  <a:schemeClr val="tx1"/>
                </a:solidFill>
              </a:rPr>
              <a:t>Pr C. </a:t>
            </a:r>
            <a:r>
              <a:rPr lang="fr-FR" sz="600" b="1" dirty="0" smtClean="0">
                <a:solidFill>
                  <a:schemeClr val="tx1"/>
                </a:solidFill>
              </a:rPr>
              <a:t>PFISTER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  <a:r>
              <a:rPr lang="fr-FR" sz="600" b="1" dirty="0" smtClean="0">
                <a:solidFill>
                  <a:schemeClr val="tx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b="1" dirty="0">
                <a:solidFill>
                  <a:schemeClr val="tx1"/>
                </a:solidFill>
              </a:rPr>
              <a:t>Ingénieur</a:t>
            </a:r>
            <a:r>
              <a:rPr lang="fr-FR" sz="600" dirty="0" smtClean="0">
                <a:solidFill>
                  <a:schemeClr val="tx1"/>
                </a:solidFill>
              </a:rPr>
              <a:t> </a:t>
            </a:r>
            <a:r>
              <a:rPr lang="fr-FR" sz="600" dirty="0">
                <a:solidFill>
                  <a:schemeClr val="tx1"/>
                </a:solidFill>
              </a:rPr>
              <a:t>: </a:t>
            </a:r>
            <a:r>
              <a:rPr lang="fr-FR" sz="500" dirty="0" smtClean="0">
                <a:solidFill>
                  <a:schemeClr val="tx1"/>
                </a:solidFill>
              </a:rPr>
              <a:t>Mme </a:t>
            </a:r>
            <a:r>
              <a:rPr lang="fr-FR" sz="500" dirty="0">
                <a:solidFill>
                  <a:schemeClr val="tx1"/>
                </a:solidFill>
              </a:rPr>
              <a:t>M. </a:t>
            </a:r>
            <a:r>
              <a:rPr lang="fr-FR" sz="500" dirty="0" smtClean="0">
                <a:solidFill>
                  <a:schemeClr val="tx1"/>
                </a:solidFill>
              </a:rPr>
              <a:t>MALLET-BIZON</a:t>
            </a:r>
          </a:p>
        </p:txBody>
      </p:sp>
      <p:sp>
        <p:nvSpPr>
          <p:cNvPr id="44" name="Rectangle à coins arrondis 43"/>
          <p:cNvSpPr/>
          <p:nvPr/>
        </p:nvSpPr>
        <p:spPr bwMode="auto">
          <a:xfrm>
            <a:off x="7330003" y="4984974"/>
            <a:ext cx="1431802" cy="4909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 smtClean="0">
                <a:solidFill>
                  <a:schemeClr val="accent5"/>
                </a:solidFill>
              </a:rPr>
              <a:t>Rhumatologie</a:t>
            </a:r>
            <a:endParaRPr lang="fr-FR" sz="800" b="1" dirty="0">
              <a:solidFill>
                <a:schemeClr val="accent5"/>
              </a:solidFill>
            </a:endParaRPr>
          </a:p>
          <a:p>
            <a:pPr>
              <a:defRPr/>
            </a:pPr>
            <a:r>
              <a:rPr lang="fr-FR" sz="600" dirty="0">
                <a:solidFill>
                  <a:schemeClr val="tx2"/>
                </a:solidFill>
              </a:rPr>
              <a:t>Responsables : </a:t>
            </a:r>
            <a:r>
              <a:rPr lang="fr-FR" sz="600" b="1" dirty="0">
                <a:solidFill>
                  <a:schemeClr val="tx1"/>
                </a:solidFill>
              </a:rPr>
              <a:t>Pr O. </a:t>
            </a:r>
            <a:r>
              <a:rPr lang="fr-FR" sz="600" b="1" dirty="0" smtClean="0">
                <a:solidFill>
                  <a:schemeClr val="tx1"/>
                </a:solidFill>
              </a:rPr>
              <a:t>VITTECOQ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  <a:r>
              <a:rPr lang="fr-FR" sz="600" b="1" dirty="0" smtClean="0">
                <a:solidFill>
                  <a:schemeClr val="tx1"/>
                </a:solidFill>
              </a:rPr>
              <a:t>, Pr </a:t>
            </a:r>
            <a:r>
              <a:rPr lang="fr-FR" sz="600" b="1" dirty="0">
                <a:solidFill>
                  <a:schemeClr val="tx1"/>
                </a:solidFill>
              </a:rPr>
              <a:t>T. </a:t>
            </a:r>
            <a:r>
              <a:rPr lang="fr-FR" sz="600" b="1" dirty="0" smtClean="0">
                <a:solidFill>
                  <a:schemeClr val="tx1"/>
                </a:solidFill>
              </a:rPr>
              <a:t>LEQUERRE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  <a:endParaRPr lang="fr-FR" sz="6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b="1" dirty="0">
                <a:solidFill>
                  <a:schemeClr val="tx2"/>
                </a:solidFill>
              </a:rPr>
              <a:t>IRC</a:t>
            </a:r>
            <a:r>
              <a:rPr lang="fr-FR" sz="600" dirty="0">
                <a:solidFill>
                  <a:schemeClr val="tx2"/>
                </a:solidFill>
              </a:rPr>
              <a:t> </a:t>
            </a:r>
            <a:r>
              <a:rPr lang="fr-FR" sz="600" dirty="0" smtClean="0">
                <a:solidFill>
                  <a:schemeClr val="tx2"/>
                </a:solidFill>
              </a:rPr>
              <a:t>: </a:t>
            </a:r>
            <a:r>
              <a:rPr lang="fr-FR" sz="500" dirty="0" smtClean="0">
                <a:solidFill>
                  <a:schemeClr val="tx2"/>
                </a:solidFill>
              </a:rPr>
              <a:t>Mme M</a:t>
            </a:r>
            <a:r>
              <a:rPr lang="fr-FR" sz="500" dirty="0">
                <a:solidFill>
                  <a:schemeClr val="tx2"/>
                </a:solidFill>
              </a:rPr>
              <a:t>. </a:t>
            </a:r>
            <a:r>
              <a:rPr lang="fr-FR" sz="500" dirty="0" smtClean="0">
                <a:solidFill>
                  <a:schemeClr val="tx2"/>
                </a:solidFill>
              </a:rPr>
              <a:t>GRANDJEAN</a:t>
            </a:r>
            <a:endParaRPr lang="fr-FR" sz="500" dirty="0">
              <a:solidFill>
                <a:schemeClr val="tx2"/>
              </a:solidFill>
            </a:endParaRPr>
          </a:p>
        </p:txBody>
      </p:sp>
      <p:sp>
        <p:nvSpPr>
          <p:cNvPr id="48" name="Rectangle à coins arrondis 47"/>
          <p:cNvSpPr/>
          <p:nvPr/>
        </p:nvSpPr>
        <p:spPr bwMode="auto">
          <a:xfrm>
            <a:off x="5597616" y="4193025"/>
            <a:ext cx="1675272" cy="6815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 smtClean="0">
                <a:solidFill>
                  <a:schemeClr val="accent5"/>
                </a:solidFill>
              </a:rPr>
              <a:t>Nutrition</a:t>
            </a:r>
            <a:endParaRPr lang="fr-FR" sz="800" b="1" dirty="0">
              <a:solidFill>
                <a:schemeClr val="accent5"/>
              </a:solidFill>
            </a:endParaRPr>
          </a:p>
          <a:p>
            <a:pPr>
              <a:defRPr/>
            </a:pPr>
            <a:r>
              <a:rPr lang="fr-FR" sz="600" dirty="0">
                <a:solidFill>
                  <a:schemeClr val="tx2"/>
                </a:solidFill>
              </a:rPr>
              <a:t>Responsables  : </a:t>
            </a:r>
            <a:r>
              <a:rPr lang="fr-FR" sz="600" b="1" dirty="0">
                <a:solidFill>
                  <a:schemeClr val="tx2"/>
                </a:solidFill>
              </a:rPr>
              <a:t>P</a:t>
            </a:r>
            <a:r>
              <a:rPr lang="fr-FR" sz="600" b="1" dirty="0" smtClean="0">
                <a:solidFill>
                  <a:schemeClr val="tx2"/>
                </a:solidFill>
              </a:rPr>
              <a:t>r </a:t>
            </a:r>
            <a:r>
              <a:rPr lang="fr-FR" sz="600" b="1" dirty="0">
                <a:solidFill>
                  <a:schemeClr val="tx2"/>
                </a:solidFill>
              </a:rPr>
              <a:t>N. </a:t>
            </a:r>
            <a:r>
              <a:rPr lang="fr-FR" sz="600" b="1" dirty="0" smtClean="0">
                <a:solidFill>
                  <a:schemeClr val="tx2"/>
                </a:solidFill>
              </a:rPr>
              <a:t>ACHAMRAH</a:t>
            </a:r>
            <a:r>
              <a:rPr lang="fr-FR" sz="800" b="1" baseline="30000" dirty="0" smtClean="0">
                <a:solidFill>
                  <a:prstClr val="black"/>
                </a:solidFill>
              </a:rPr>
              <a:t>3</a:t>
            </a:r>
            <a:r>
              <a:rPr lang="fr-FR" sz="600" b="1" dirty="0" smtClean="0">
                <a:solidFill>
                  <a:schemeClr val="tx1"/>
                </a:solidFill>
              </a:rPr>
              <a:t>, Pr </a:t>
            </a:r>
            <a:r>
              <a:rPr lang="fr-FR" sz="600" b="1" dirty="0">
                <a:solidFill>
                  <a:schemeClr val="tx1"/>
                </a:solidFill>
              </a:rPr>
              <a:t>M. </a:t>
            </a:r>
            <a:r>
              <a:rPr lang="fr-FR" sz="600" b="1" dirty="0" smtClean="0">
                <a:solidFill>
                  <a:schemeClr val="tx1"/>
                </a:solidFill>
              </a:rPr>
              <a:t>COEFFIER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  <a:endParaRPr lang="fr-FR" sz="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sz="600" b="1" dirty="0" smtClean="0">
                <a:solidFill>
                  <a:schemeClr val="tx1"/>
                </a:solidFill>
              </a:rPr>
              <a:t>Médecins :</a:t>
            </a:r>
            <a:r>
              <a:rPr lang="fr-FR" sz="500" b="1" dirty="0" smtClean="0">
                <a:solidFill>
                  <a:schemeClr val="tx2"/>
                </a:solidFill>
              </a:rPr>
              <a:t> </a:t>
            </a:r>
            <a:r>
              <a:rPr lang="fr-FR" sz="500" b="1" dirty="0">
                <a:solidFill>
                  <a:schemeClr val="tx2"/>
                </a:solidFill>
              </a:rPr>
              <a:t>Dr S. GRIGIONI, Dr </a:t>
            </a:r>
            <a:r>
              <a:rPr lang="fr-FR" sz="500" b="1" dirty="0" smtClean="0">
                <a:solidFill>
                  <a:schemeClr val="tx2"/>
                </a:solidFill>
              </a:rPr>
              <a:t>V.FOLOPE-LEBORGNE</a:t>
            </a:r>
            <a:endParaRPr lang="fr-FR" sz="500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fr-FR" sz="600" b="1" dirty="0" smtClean="0">
                <a:solidFill>
                  <a:schemeClr val="tx1"/>
                </a:solidFill>
              </a:rPr>
              <a:t>TEC </a:t>
            </a:r>
            <a:r>
              <a:rPr lang="fr-FR" sz="600" dirty="0" smtClean="0">
                <a:solidFill>
                  <a:schemeClr val="tx1"/>
                </a:solidFill>
              </a:rPr>
              <a:t> : </a:t>
            </a:r>
            <a:r>
              <a:rPr lang="fr-FR" sz="500" dirty="0" smtClean="0">
                <a:solidFill>
                  <a:schemeClr val="tx1"/>
                </a:solidFill>
              </a:rPr>
              <a:t>Mme M.MOUBASSAT</a:t>
            </a:r>
            <a:endParaRPr lang="fr-FR" sz="600" dirty="0">
              <a:solidFill>
                <a:schemeClr val="tx1"/>
              </a:solidFill>
            </a:endParaRPr>
          </a:p>
        </p:txBody>
      </p:sp>
      <p:sp>
        <p:nvSpPr>
          <p:cNvPr id="55" name="Rectangle à coins arrondis 54"/>
          <p:cNvSpPr/>
          <p:nvPr/>
        </p:nvSpPr>
        <p:spPr bwMode="auto">
          <a:xfrm>
            <a:off x="3952369" y="3576716"/>
            <a:ext cx="1608446" cy="5892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 smtClean="0">
                <a:solidFill>
                  <a:schemeClr val="accent5"/>
                </a:solidFill>
              </a:rPr>
              <a:t>Endocrinologie</a:t>
            </a:r>
            <a:r>
              <a:rPr lang="fr-FR" sz="800" b="1" dirty="0">
                <a:solidFill>
                  <a:schemeClr val="accent5"/>
                </a:solidFill>
              </a:rPr>
              <a:t>, Diabète et maladies métaboliques</a:t>
            </a:r>
          </a:p>
          <a:p>
            <a:pPr>
              <a:defRPr/>
            </a:pPr>
            <a:r>
              <a:rPr lang="fr-FR" sz="600" dirty="0">
                <a:solidFill>
                  <a:schemeClr val="tx2"/>
                </a:solidFill>
              </a:rPr>
              <a:t>Responsables </a:t>
            </a:r>
            <a:r>
              <a:rPr lang="fr-FR" sz="600" b="1" dirty="0">
                <a:solidFill>
                  <a:schemeClr val="tx2"/>
                </a:solidFill>
              </a:rPr>
              <a:t>: </a:t>
            </a:r>
            <a:r>
              <a:rPr lang="fr-FR" sz="600" b="1" dirty="0">
                <a:solidFill>
                  <a:schemeClr val="tx1"/>
                </a:solidFill>
              </a:rPr>
              <a:t>Pr G. </a:t>
            </a:r>
            <a:r>
              <a:rPr lang="fr-FR" sz="600" b="1" dirty="0" smtClean="0">
                <a:solidFill>
                  <a:schemeClr val="tx1"/>
                </a:solidFill>
              </a:rPr>
              <a:t>PREVOST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  <a:r>
              <a:rPr lang="fr-FR" sz="600" b="1" dirty="0" smtClean="0">
                <a:solidFill>
                  <a:schemeClr val="tx1"/>
                </a:solidFill>
              </a:rPr>
              <a:t>, </a:t>
            </a:r>
            <a:r>
              <a:rPr lang="fr-FR" sz="600" dirty="0" smtClean="0">
                <a:solidFill>
                  <a:schemeClr val="tx1"/>
                </a:solidFill>
              </a:rPr>
              <a:t>Pr </a:t>
            </a:r>
            <a:r>
              <a:rPr lang="fr-FR" sz="600" dirty="0">
                <a:solidFill>
                  <a:schemeClr val="tx1"/>
                </a:solidFill>
              </a:rPr>
              <a:t>H. </a:t>
            </a:r>
            <a:r>
              <a:rPr lang="fr-FR" sz="600" dirty="0" smtClean="0">
                <a:solidFill>
                  <a:schemeClr val="tx1"/>
                </a:solidFill>
              </a:rPr>
              <a:t>LEFEBVRE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</a:p>
          <a:p>
            <a:pPr>
              <a:defRPr/>
            </a:pPr>
            <a:r>
              <a:rPr lang="fr-FR" sz="600" b="1" dirty="0" smtClean="0">
                <a:solidFill>
                  <a:schemeClr val="tx1"/>
                </a:solidFill>
              </a:rPr>
              <a:t>Médecin : Dr G. LOPEZ</a:t>
            </a:r>
            <a:endParaRPr lang="fr-FR" sz="6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b="1" dirty="0" smtClean="0">
                <a:solidFill>
                  <a:schemeClr val="tx1"/>
                </a:solidFill>
              </a:rPr>
              <a:t>TEC </a:t>
            </a:r>
            <a:r>
              <a:rPr lang="fr-FR" sz="600" dirty="0" smtClean="0">
                <a:solidFill>
                  <a:schemeClr val="tx1"/>
                </a:solidFill>
              </a:rPr>
              <a:t>: </a:t>
            </a:r>
            <a:r>
              <a:rPr lang="fr-FR" sz="500" dirty="0">
                <a:solidFill>
                  <a:schemeClr val="tx1"/>
                </a:solidFill>
              </a:rPr>
              <a:t>Mme H. BERRAHMOUN</a:t>
            </a:r>
            <a:r>
              <a:rPr lang="fr-FR" sz="500" dirty="0" smtClean="0">
                <a:solidFill>
                  <a:schemeClr val="tx2"/>
                </a:solidFill>
              </a:rPr>
              <a:t>E</a:t>
            </a:r>
            <a:endParaRPr lang="fr-FR" sz="500" dirty="0">
              <a:solidFill>
                <a:schemeClr val="tx2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277" y="-177755"/>
            <a:ext cx="989929" cy="989929"/>
          </a:xfrm>
          <a:prstGeom prst="rect">
            <a:avLst/>
          </a:prstGeom>
        </p:spPr>
      </p:pic>
      <p:sp>
        <p:nvSpPr>
          <p:cNvPr id="56" name="ZoneTexte 55"/>
          <p:cNvSpPr txBox="1"/>
          <p:nvPr/>
        </p:nvSpPr>
        <p:spPr>
          <a:xfrm>
            <a:off x="5412007" y="6668211"/>
            <a:ext cx="186571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i="1" baseline="30000" dirty="0">
                <a:solidFill>
                  <a:prstClr val="black"/>
                </a:solidFill>
              </a:rPr>
              <a:t>4</a:t>
            </a:r>
            <a:r>
              <a:rPr lang="fr-FR" sz="500" i="1" dirty="0" smtClean="0">
                <a:solidFill>
                  <a:prstClr val="black"/>
                </a:solidFill>
              </a:rPr>
              <a:t> </a:t>
            </a:r>
            <a:r>
              <a:rPr lang="fr-FR" sz="500" i="1" dirty="0">
                <a:solidFill>
                  <a:prstClr val="black"/>
                </a:solidFill>
              </a:rPr>
              <a:t>: Personnel </a:t>
            </a:r>
            <a:r>
              <a:rPr lang="fr-FR" sz="500" i="1" dirty="0" smtClean="0">
                <a:solidFill>
                  <a:prstClr val="black"/>
                </a:solidFill>
              </a:rPr>
              <a:t>Pôles médicaux</a:t>
            </a:r>
            <a:endParaRPr lang="fr-FR" sz="500" i="1" dirty="0">
              <a:solidFill>
                <a:prstClr val="black"/>
              </a:solidFill>
            </a:endParaRPr>
          </a:p>
        </p:txBody>
      </p:sp>
      <p:sp>
        <p:nvSpPr>
          <p:cNvPr id="57" name="Rectangle à coins arrondis 56"/>
          <p:cNvSpPr/>
          <p:nvPr/>
        </p:nvSpPr>
        <p:spPr bwMode="auto">
          <a:xfrm>
            <a:off x="3952369" y="4196237"/>
            <a:ext cx="1579225" cy="7255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>
                <a:solidFill>
                  <a:schemeClr val="accent5"/>
                </a:solidFill>
              </a:rPr>
              <a:t>Neurosciences </a:t>
            </a:r>
            <a:endParaRPr lang="fr-FR" sz="800" b="1" dirty="0" smtClean="0">
              <a:solidFill>
                <a:schemeClr val="accent5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dirty="0" smtClean="0">
                <a:solidFill>
                  <a:schemeClr val="tx2"/>
                </a:solidFill>
              </a:rPr>
              <a:t>Responsables </a:t>
            </a:r>
            <a:r>
              <a:rPr lang="fr-FR" sz="600" dirty="0">
                <a:solidFill>
                  <a:schemeClr val="tx2"/>
                </a:solidFill>
              </a:rPr>
              <a:t>: </a:t>
            </a:r>
            <a:r>
              <a:rPr lang="fr-FR" sz="600" b="1" dirty="0" smtClean="0">
                <a:solidFill>
                  <a:schemeClr val="tx1"/>
                </a:solidFill>
              </a:rPr>
              <a:t>Pr D. MALTETE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  <a:r>
              <a:rPr lang="fr-FR" sz="600" b="1" dirty="0" smtClean="0">
                <a:solidFill>
                  <a:schemeClr val="tx2"/>
                </a:solidFill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b="1" dirty="0" smtClean="0">
                <a:solidFill>
                  <a:schemeClr val="tx1"/>
                </a:solidFill>
              </a:rPr>
              <a:t>Pr D. WALLON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  <a:r>
              <a:rPr lang="fr-FR" sz="600" b="1" dirty="0" smtClean="0">
                <a:solidFill>
                  <a:schemeClr val="tx1"/>
                </a:solidFill>
              </a:rPr>
              <a:t>, Pr M.L. WELTER</a:t>
            </a:r>
            <a:r>
              <a:rPr lang="fr-FR" sz="700" b="1" baseline="30000" dirty="0" smtClean="0">
                <a:solidFill>
                  <a:prstClr val="black"/>
                </a:solidFill>
              </a:rPr>
              <a:t>3</a:t>
            </a:r>
            <a:endParaRPr lang="fr-FR" sz="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sz="600" b="1" dirty="0" smtClean="0">
                <a:solidFill>
                  <a:schemeClr val="tx1"/>
                </a:solidFill>
              </a:rPr>
              <a:t>Médecins : </a:t>
            </a:r>
            <a:r>
              <a:rPr lang="fr-FR" sz="500" b="1" dirty="0" smtClean="0">
                <a:solidFill>
                  <a:schemeClr val="tx2"/>
                </a:solidFill>
              </a:rPr>
              <a:t>Dr B. BOURRE, Dr E. MASSARDIER, Dr A. BAGAN TRIQUENOT, Dr L. GRANGEON</a:t>
            </a:r>
          </a:p>
          <a:p>
            <a:pPr>
              <a:defRPr/>
            </a:pPr>
            <a:r>
              <a:rPr lang="fr-FR" sz="600" b="1" dirty="0" smtClean="0">
                <a:solidFill>
                  <a:schemeClr val="tx1"/>
                </a:solidFill>
              </a:rPr>
              <a:t>TEC/IRC</a:t>
            </a:r>
            <a:r>
              <a:rPr lang="fr-FR" sz="600" dirty="0" smtClean="0">
                <a:solidFill>
                  <a:schemeClr val="tx2"/>
                </a:solidFill>
              </a:rPr>
              <a:t> </a:t>
            </a:r>
            <a:r>
              <a:rPr lang="fr-FR" sz="600" dirty="0">
                <a:solidFill>
                  <a:schemeClr val="tx2"/>
                </a:solidFill>
              </a:rPr>
              <a:t>: </a:t>
            </a:r>
            <a:r>
              <a:rPr lang="fr-FR" sz="500" dirty="0" smtClean="0">
                <a:solidFill>
                  <a:schemeClr val="tx2"/>
                </a:solidFill>
              </a:rPr>
              <a:t>Mmes </a:t>
            </a:r>
            <a:r>
              <a:rPr lang="fr-FR" sz="500" dirty="0">
                <a:solidFill>
                  <a:schemeClr val="tx2"/>
                </a:solidFill>
              </a:rPr>
              <a:t>C. VIMONT,  V. HANNIER, </a:t>
            </a:r>
            <a:r>
              <a:rPr lang="fr-FR" sz="500" dirty="0" smtClean="0">
                <a:solidFill>
                  <a:schemeClr val="tx2"/>
                </a:solidFill>
              </a:rPr>
              <a:t>Mr A. BOUMEDIENE, </a:t>
            </a:r>
            <a:r>
              <a:rPr lang="fr-FR" sz="500" dirty="0">
                <a:solidFill>
                  <a:schemeClr val="tx2"/>
                </a:solidFill>
              </a:rPr>
              <a:t>S. </a:t>
            </a:r>
            <a:r>
              <a:rPr lang="fr-FR" sz="500" dirty="0" smtClean="0">
                <a:solidFill>
                  <a:schemeClr val="tx2"/>
                </a:solidFill>
              </a:rPr>
              <a:t>LEGER,  </a:t>
            </a:r>
            <a:r>
              <a:rPr lang="fr-FR" sz="600" b="1" dirty="0" smtClean="0">
                <a:solidFill>
                  <a:schemeClr val="tx1"/>
                </a:solidFill>
              </a:rPr>
              <a:t>Ingénieur </a:t>
            </a:r>
            <a:r>
              <a:rPr lang="fr-FR" sz="500" dirty="0" smtClean="0">
                <a:solidFill>
                  <a:schemeClr val="tx2"/>
                </a:solidFill>
              </a:rPr>
              <a:t>: D. BANNIER  </a:t>
            </a:r>
            <a:endParaRPr lang="fr-FR" sz="500" dirty="0">
              <a:solidFill>
                <a:schemeClr val="tx2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5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5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594</Words>
  <Application>Microsoft Office PowerPoint</Application>
  <PresentationFormat>Affichage à l'écran (4:3)</PresentationFormat>
  <Paragraphs>110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1_Thème Office</vt:lpstr>
      <vt:lpstr>Présentation PowerPoint</vt:lpstr>
    </vt:vector>
  </TitlesOfParts>
  <Company>CHU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Localadmin</dc:creator>
  <cp:lastModifiedBy>DUMONT, Audrey</cp:lastModifiedBy>
  <cp:revision>55</cp:revision>
  <cp:lastPrinted>2023-09-07T14:05:30Z</cp:lastPrinted>
  <dcterms:created xsi:type="dcterms:W3CDTF">2020-11-06T13:27:34Z</dcterms:created>
  <dcterms:modified xsi:type="dcterms:W3CDTF">2024-01-19T16:03:23Z</dcterms:modified>
</cp:coreProperties>
</file>